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2" r:id="rId4"/>
    <p:sldId id="263" r:id="rId5"/>
    <p:sldId id="264" r:id="rId6"/>
    <p:sldId id="274" r:id="rId7"/>
    <p:sldId id="279" r:id="rId8"/>
    <p:sldId id="277" r:id="rId9"/>
    <p:sldId id="278" r:id="rId10"/>
    <p:sldId id="329" r:id="rId11"/>
    <p:sldId id="331" r:id="rId12"/>
    <p:sldId id="275" r:id="rId13"/>
    <p:sldId id="333" r:id="rId14"/>
    <p:sldId id="358" r:id="rId15"/>
    <p:sldId id="334" r:id="rId16"/>
    <p:sldId id="335" r:id="rId17"/>
    <p:sldId id="336" r:id="rId18"/>
    <p:sldId id="356" r:id="rId19"/>
    <p:sldId id="355" r:id="rId20"/>
    <p:sldId id="337" r:id="rId21"/>
    <p:sldId id="338" r:id="rId22"/>
    <p:sldId id="265" r:id="rId23"/>
    <p:sldId id="266" r:id="rId24"/>
    <p:sldId id="267" r:id="rId25"/>
    <p:sldId id="268" r:id="rId26"/>
    <p:sldId id="270" r:id="rId27"/>
    <p:sldId id="271" r:id="rId28"/>
    <p:sldId id="272" r:id="rId29"/>
    <p:sldId id="297" r:id="rId30"/>
    <p:sldId id="298" r:id="rId31"/>
    <p:sldId id="299" r:id="rId32"/>
    <p:sldId id="300" r:id="rId33"/>
    <p:sldId id="353" r:id="rId34"/>
    <p:sldId id="350" r:id="rId35"/>
    <p:sldId id="354" r:id="rId36"/>
    <p:sldId id="352" r:id="rId37"/>
    <p:sldId id="346" r:id="rId38"/>
    <p:sldId id="349" r:id="rId39"/>
    <p:sldId id="351" r:id="rId40"/>
    <p:sldId id="35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 copy">
            <a:extLst>
              <a:ext uri="{FF2B5EF4-FFF2-40B4-BE49-F238E27FC236}">
                <a16:creationId xmlns:a16="http://schemas.microsoft.com/office/drawing/2014/main" id="{1B4673C4-4494-4C27-A2BD-6F802EBF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BE3E3"/>
              </a:clrFrom>
              <a:clrTo>
                <a:srgbClr val="CBE3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4305" r="11111" b="9607"/>
          <a:stretch>
            <a:fillRect/>
          </a:stretch>
        </p:blipFill>
        <p:spPr bwMode="auto">
          <a:xfrm>
            <a:off x="5238751" y="0"/>
            <a:ext cx="15113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>
            <a:extLst>
              <a:ext uri="{FF2B5EF4-FFF2-40B4-BE49-F238E27FC236}">
                <a16:creationId xmlns:a16="http://schemas.microsoft.com/office/drawing/2014/main" id="{D770EA8B-364A-4E54-A818-66E552E594DF}"/>
              </a:ext>
            </a:extLst>
          </p:cNvPr>
          <p:cNvGrpSpPr>
            <a:grpSpLocks/>
          </p:cNvGrpSpPr>
          <p:nvPr/>
        </p:nvGrpSpPr>
        <p:grpSpPr bwMode="auto">
          <a:xfrm>
            <a:off x="2952751" y="5357817"/>
            <a:ext cx="6400800" cy="766759"/>
            <a:chOff x="2057400" y="5357816"/>
            <a:chExt cx="4800600" cy="766884"/>
          </a:xfrm>
          <a:noFill/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3E89F382-B2FA-40C0-88B7-0F45E8C61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71755" y="5357816"/>
              <a:ext cx="3600450" cy="52387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701542B3-45E2-445B-8738-96E5DE843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2464" t="17021" r="2618" b="14894"/>
            <a:stretch>
              <a:fillRect/>
            </a:stretch>
          </p:blipFill>
          <p:spPr bwMode="auto">
            <a:xfrm>
              <a:off x="2057400" y="5715000"/>
              <a:ext cx="4800600" cy="4097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030414"/>
            <a:ext cx="10871200" cy="1470025"/>
          </a:xfrm>
          <a:noFill/>
        </p:spPr>
        <p:txBody>
          <a:bodyPr/>
          <a:lstStyle>
            <a:lvl1pPr>
              <a:defRPr sz="5400" b="1">
                <a:solidFill>
                  <a:srgbClr val="00339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367218"/>
            <a:ext cx="9652000" cy="776294"/>
          </a:xfrm>
        </p:spPr>
        <p:txBody>
          <a:bodyPr/>
          <a:lstStyle>
            <a:lvl1pPr marL="0" indent="0" algn="ctr">
              <a:buNone/>
              <a:defRPr b="1">
                <a:solidFill>
                  <a:srgbClr val="1A1C3E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3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12192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1"/>
            <a:ext cx="11607800" cy="4695825"/>
          </a:xfrm>
        </p:spPr>
        <p:txBody>
          <a:bodyPr/>
          <a:lstStyle>
            <a:lvl3pPr>
              <a:defRPr>
                <a:solidFill>
                  <a:srgbClr val="003399"/>
                </a:solidFill>
              </a:defRPr>
            </a:lvl3pPr>
            <a:lvl4pPr>
              <a:defRPr>
                <a:solidFill>
                  <a:srgbClr val="003399"/>
                </a:solidFill>
              </a:defRPr>
            </a:lvl4pPr>
            <a:lvl5pPr>
              <a:defRPr>
                <a:solidFill>
                  <a:srgbClr val="00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0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>
            <a:lvl3pPr>
              <a:defRPr>
                <a:solidFill>
                  <a:srgbClr val="003399"/>
                </a:solidFill>
              </a:defRPr>
            </a:lvl3pPr>
            <a:lvl4pPr>
              <a:defRPr>
                <a:solidFill>
                  <a:srgbClr val="003399"/>
                </a:solidFill>
              </a:defRPr>
            </a:lvl4pPr>
            <a:lvl5pPr>
              <a:defRPr>
                <a:solidFill>
                  <a:srgbClr val="00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3D7F1-0FA2-4596-A76B-9BC05AF7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D5F7B8C-CA45-4AC2-AB6C-4A3A88818515}" type="datetimeFigureOut">
              <a:rPr lang="en-US"/>
              <a:pPr>
                <a:defRPr/>
              </a:pPr>
              <a:t>26-Sep-24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7C366-659B-457E-9EBC-171FA0F3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9ABC7-6223-4796-8523-61CEF10D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51C0CBD9-8C89-4F9F-8BA3-FE142DF7E254}" type="slidenum">
              <a:rPr lang="en-IN" altLang="en-US"/>
              <a:pPr/>
              <a:t>‹#›</a:t>
            </a:fld>
            <a:endParaRPr lang="en-IN" altLang="en-US"/>
          </a:p>
        </p:txBody>
      </p:sp>
    </p:spTree>
    <p:extLst>
      <p:ext uri="{BB962C8B-B14F-4D97-AF65-F5344CB8AC3E}">
        <p14:creationId xmlns:p14="http://schemas.microsoft.com/office/powerpoint/2010/main" val="3148327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03200" y="1066801"/>
            <a:ext cx="11785600" cy="507682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IN" noProof="0" dirty="0"/>
          </a:p>
        </p:txBody>
      </p:sp>
    </p:spTree>
    <p:extLst>
      <p:ext uri="{BB962C8B-B14F-4D97-AF65-F5344CB8AC3E}">
        <p14:creationId xmlns:p14="http://schemas.microsoft.com/office/powerpoint/2010/main" val="419549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50580" y="170796"/>
            <a:ext cx="509083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6600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26-Sep-24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784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4860"/>
          </a:xfrm>
        </p:spPr>
        <p:txBody>
          <a:bodyPr anchor="t"/>
          <a:lstStyle>
            <a:lvl1pPr marL="0" indent="0" algn="ctr">
              <a:defRPr sz="40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90600"/>
            <a:ext cx="11315739" cy="5153044"/>
          </a:xfrm>
        </p:spPr>
        <p:txBody>
          <a:bodyPr/>
          <a:lstStyle>
            <a:lvl1pPr marL="0" indent="0" algn="l">
              <a:buNone/>
              <a:defRPr sz="4000">
                <a:solidFill>
                  <a:srgbClr val="0033C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20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solidFill>
                  <a:srgbClr val="003399"/>
                </a:solidFill>
              </a:defRPr>
            </a:lvl3pPr>
            <a:lvl4pPr>
              <a:defRPr sz="1800">
                <a:solidFill>
                  <a:srgbClr val="003399"/>
                </a:solidFill>
              </a:defRPr>
            </a:lvl4pPr>
            <a:lvl5pPr>
              <a:defRPr sz="1800">
                <a:solidFill>
                  <a:srgbClr val="00339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>
                <a:solidFill>
                  <a:srgbClr val="003399"/>
                </a:solidFill>
              </a:defRPr>
            </a:lvl3pPr>
            <a:lvl4pPr>
              <a:defRPr sz="1800">
                <a:solidFill>
                  <a:srgbClr val="003399"/>
                </a:solidFill>
              </a:defRPr>
            </a:lvl4pPr>
            <a:lvl5pPr>
              <a:defRPr sz="1800">
                <a:solidFill>
                  <a:srgbClr val="003399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63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solidFill>
                  <a:srgbClr val="003399"/>
                </a:solidFill>
              </a:defRPr>
            </a:lvl3pPr>
            <a:lvl4pPr>
              <a:defRPr sz="1600">
                <a:solidFill>
                  <a:srgbClr val="003399"/>
                </a:solidFill>
              </a:defRPr>
            </a:lvl4pPr>
            <a:lvl5pPr>
              <a:defRPr sz="1600">
                <a:solidFill>
                  <a:srgbClr val="00339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solidFill>
                  <a:srgbClr val="003399"/>
                </a:solidFill>
              </a:defRPr>
            </a:lvl3pPr>
            <a:lvl4pPr>
              <a:defRPr sz="1600">
                <a:solidFill>
                  <a:srgbClr val="003399"/>
                </a:solidFill>
              </a:defRPr>
            </a:lvl4pPr>
            <a:lvl5pPr>
              <a:defRPr sz="1600">
                <a:solidFill>
                  <a:srgbClr val="00339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42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70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>
                <a:solidFill>
                  <a:srgbClr val="003399"/>
                </a:solidFill>
              </a:defRPr>
            </a:lvl3pPr>
            <a:lvl4pPr>
              <a:defRPr sz="2000">
                <a:solidFill>
                  <a:srgbClr val="003399"/>
                </a:solidFill>
              </a:defRPr>
            </a:lvl4pPr>
            <a:lvl5pPr>
              <a:defRPr sz="2000">
                <a:solidFill>
                  <a:srgbClr val="003399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797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625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>
              <a:defRPr>
                <a:solidFill>
                  <a:srgbClr val="003399"/>
                </a:solidFill>
              </a:defRPr>
            </a:lvl3pPr>
            <a:lvl4pPr>
              <a:defRPr>
                <a:solidFill>
                  <a:srgbClr val="003399"/>
                </a:solidFill>
              </a:defRPr>
            </a:lvl4pPr>
            <a:lvl5pPr>
              <a:defRPr>
                <a:solidFill>
                  <a:srgbClr val="00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64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9773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3pPr>
              <a:defRPr>
                <a:solidFill>
                  <a:srgbClr val="003399"/>
                </a:solidFill>
              </a:defRPr>
            </a:lvl3pPr>
            <a:lvl4pPr>
              <a:defRPr>
                <a:solidFill>
                  <a:srgbClr val="003399"/>
                </a:solidFill>
              </a:defRPr>
            </a:lvl4pPr>
            <a:lvl5pPr>
              <a:defRPr>
                <a:solidFill>
                  <a:srgbClr val="00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20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ock.jpg">
            <a:extLst>
              <a:ext uri="{FF2B5EF4-FFF2-40B4-BE49-F238E27FC236}">
                <a16:creationId xmlns:a16="http://schemas.microsoft.com/office/drawing/2014/main" id="{028BF44D-5697-4919-9790-766978F2AB7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lum bright="57000" contrast="-69000"/>
          </a:blip>
          <a:srcRect t="21547" r="7717" b="34507"/>
          <a:stretch>
            <a:fillRect/>
          </a:stretch>
        </p:blipFill>
        <p:spPr bwMode="auto">
          <a:xfrm>
            <a:off x="2" y="0"/>
            <a:ext cx="12191999" cy="6143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DFCF99B8-B569-44D0-BEE2-9FFBD4E37D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12192000" cy="91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329FB29E-1498-495D-A831-59393B3ECE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03200" y="1066801"/>
            <a:ext cx="117856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altLang="en-US"/>
              <a:t>Click to edit Master text styles</a:t>
            </a:r>
          </a:p>
          <a:p>
            <a:pPr lvl="1"/>
            <a:r>
              <a:rPr lang="en-IN" altLang="en-US"/>
              <a:t>Second level</a:t>
            </a:r>
          </a:p>
        </p:txBody>
      </p:sp>
      <p:pic>
        <p:nvPicPr>
          <p:cNvPr id="1029" name="Picture 4" descr="LOGO copy">
            <a:extLst>
              <a:ext uri="{FF2B5EF4-FFF2-40B4-BE49-F238E27FC236}">
                <a16:creationId xmlns:a16="http://schemas.microsoft.com/office/drawing/2014/main" id="{CFB8D220-1DEF-4EB1-83EF-311C62616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CBE3E3"/>
              </a:clrFrom>
              <a:clrTo>
                <a:srgbClr val="CBE3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4305" r="11111" b="9607"/>
          <a:stretch>
            <a:fillRect/>
          </a:stretch>
        </p:blipFill>
        <p:spPr bwMode="auto">
          <a:xfrm>
            <a:off x="131234" y="6286500"/>
            <a:ext cx="53551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0" name="Group 9">
            <a:extLst>
              <a:ext uri="{FF2B5EF4-FFF2-40B4-BE49-F238E27FC236}">
                <a16:creationId xmlns:a16="http://schemas.microsoft.com/office/drawing/2014/main" id="{43AF87A0-2EF3-4351-92B2-5A29534E2B59}"/>
              </a:ext>
            </a:extLst>
          </p:cNvPr>
          <p:cNvGrpSpPr>
            <a:grpSpLocks/>
          </p:cNvGrpSpPr>
          <p:nvPr/>
        </p:nvGrpSpPr>
        <p:grpSpPr bwMode="auto">
          <a:xfrm>
            <a:off x="3238500" y="6429376"/>
            <a:ext cx="5715000" cy="428625"/>
            <a:chOff x="2428860" y="6429396"/>
            <a:chExt cx="4286280" cy="428604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8DDE3D92-E35D-4701-BBE7-BB04A54BB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19000" contrast="2000"/>
            </a:blip>
            <a:srcRect/>
            <a:stretch>
              <a:fillRect/>
            </a:stretch>
          </p:blipFill>
          <p:spPr bwMode="auto">
            <a:xfrm>
              <a:off x="2857488" y="6429396"/>
              <a:ext cx="3227518" cy="214314"/>
            </a:xfrm>
            <a:prstGeom prst="rect">
              <a:avLst/>
            </a:prstGeom>
            <a:ln>
              <a:solidFill>
                <a:schemeClr val="bg1">
                  <a:alpha val="0"/>
                </a:schemeClr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E08FFD34-FD1D-4EBE-B343-C601DD9E8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19000" contrast="2000"/>
            </a:blip>
            <a:srcRect/>
            <a:stretch>
              <a:fillRect/>
            </a:stretch>
          </p:blipFill>
          <p:spPr bwMode="auto">
            <a:xfrm>
              <a:off x="2428860" y="6572272"/>
              <a:ext cx="4286280" cy="285728"/>
            </a:xfrm>
            <a:prstGeom prst="rect">
              <a:avLst/>
            </a:prstGeom>
            <a:noFill/>
            <a:ln w="9525">
              <a:solidFill>
                <a:schemeClr val="bg1">
                  <a:alpha val="0"/>
                </a:schemeClr>
              </a:solidFill>
              <a:miter lim="800000"/>
              <a:headEnd/>
              <a:tailEnd/>
            </a:ln>
            <a:effectLst/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0F4ED3-2999-4F55-9E4A-2E98C9608BA6}"/>
              </a:ext>
            </a:extLst>
          </p:cNvPr>
          <p:cNvCxnSpPr/>
          <p:nvPr/>
        </p:nvCxnSpPr>
        <p:spPr>
          <a:xfrm>
            <a:off x="1714500" y="6286500"/>
            <a:ext cx="8477251" cy="15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11" descr="G:\presentfor\rain-thunder.gif">
            <a:extLst>
              <a:ext uri="{FF2B5EF4-FFF2-40B4-BE49-F238E27FC236}">
                <a16:creationId xmlns:a16="http://schemas.microsoft.com/office/drawing/2014/main" id="{B6085C82-1BF1-461E-99F5-DE339EFCCD1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1" y="6323013"/>
            <a:ext cx="9525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2665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rgbClr val="090355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rgbClr val="090355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rgbClr val="090355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800" b="1">
          <a:solidFill>
            <a:srgbClr val="090355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3200" b="1" kern="1200">
          <a:solidFill>
            <a:srgbClr val="003399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b="1" kern="1200">
          <a:solidFill>
            <a:srgbClr val="003399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jpeg"/><Relationship Id="rId4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10B0-FFBE-4421-A222-F3C775BD7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1714488"/>
            <a:ext cx="10871200" cy="1470025"/>
          </a:xfrm>
        </p:spPr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DWR Quality Measurements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Tuning and Calibration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09CF9-C6D5-4FA5-B716-D4A364A6A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179" y="3673488"/>
            <a:ext cx="9652000" cy="1048161"/>
          </a:xfrm>
        </p:spPr>
        <p:txBody>
          <a:bodyPr/>
          <a:lstStyle/>
          <a:p>
            <a:r>
              <a:rPr lang="en-IN" dirty="0" err="1"/>
              <a:t>S.Prayek</a:t>
            </a:r>
            <a:endParaRPr lang="en-IN" dirty="0"/>
          </a:p>
          <a:p>
            <a:r>
              <a:rPr lang="en-IN" sz="2000" dirty="0">
                <a:solidFill>
                  <a:srgbClr val="00B050"/>
                </a:solidFill>
              </a:rPr>
              <a:t>Prayek.sandepogu@imd.gov.in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263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0C192921-326F-4CF0-9C27-98FEDE3ABA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904875"/>
          </a:xfrm>
        </p:spPr>
        <p:txBody>
          <a:bodyPr/>
          <a:lstStyle/>
          <a:p>
            <a:r>
              <a:rPr lang="en-US" altLang="en-US"/>
              <a:t>PRF, PW,  Duty Factor measurement</a:t>
            </a:r>
          </a:p>
        </p:txBody>
      </p:sp>
      <p:sp>
        <p:nvSpPr>
          <p:cNvPr id="53251" name="Text Placeholder 2">
            <a:extLst>
              <a:ext uri="{FF2B5EF4-FFF2-40B4-BE49-F238E27FC236}">
                <a16:creationId xmlns:a16="http://schemas.microsoft.com/office/drawing/2014/main" id="{DB5933CC-EC8A-47EF-92A7-C3258F695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1" y="990601"/>
            <a:ext cx="8486775" cy="5153025"/>
          </a:xfrm>
        </p:spPr>
        <p:txBody>
          <a:bodyPr/>
          <a:lstStyle/>
          <a:p>
            <a:r>
              <a:rPr lang="en-US" altLang="en-US" sz="2800" dirty="0"/>
              <a:t>This measurement is done by oscilloscope. Due the limited capability of the oscilloscope for measuring the high frequency, a step attenuator  crystal detector and 50-Ω terminator must be used to measure the high frequency.</a:t>
            </a:r>
          </a:p>
        </p:txBody>
      </p:sp>
      <p:pic>
        <p:nvPicPr>
          <p:cNvPr id="53252" name="Picture 3">
            <a:extLst>
              <a:ext uri="{FF2B5EF4-FFF2-40B4-BE49-F238E27FC236}">
                <a16:creationId xmlns:a16="http://schemas.microsoft.com/office/drawing/2014/main" id="{BF127CD0-6729-4263-B834-1A1EB1C21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9144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>
            <a:extLst>
              <a:ext uri="{FF2B5EF4-FFF2-40B4-BE49-F238E27FC236}">
                <a16:creationId xmlns:a16="http://schemas.microsoft.com/office/drawing/2014/main" id="{61C42158-5F94-4217-903E-7E4FE92B1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904875"/>
          </a:xfrm>
        </p:spPr>
        <p:txBody>
          <a:bodyPr/>
          <a:lstStyle/>
          <a:p>
            <a:r>
              <a:rPr lang="en-US" altLang="en-US"/>
              <a:t>PRF, PW,  Duty Factor measurement</a:t>
            </a:r>
            <a:endParaRPr lang="en-US" altLang="en-US" dirty="0"/>
          </a:p>
        </p:txBody>
      </p:sp>
      <p:sp>
        <p:nvSpPr>
          <p:cNvPr id="55299" name="Text Placeholder 2">
            <a:extLst>
              <a:ext uri="{FF2B5EF4-FFF2-40B4-BE49-F238E27FC236}">
                <a16:creationId xmlns:a16="http://schemas.microsoft.com/office/drawing/2014/main" id="{314C5E20-13CC-4CBC-A050-0C6C45B5E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1" y="990601"/>
            <a:ext cx="8486775" cy="5153025"/>
          </a:xfrm>
        </p:spPr>
        <p:txBody>
          <a:bodyPr/>
          <a:lstStyle/>
          <a:p>
            <a:r>
              <a:rPr lang="en-IN" altLang="en-US" dirty="0"/>
              <a:t>    </a:t>
            </a:r>
            <a:endParaRPr lang="en-US" altLang="en-US" dirty="0"/>
          </a:p>
        </p:txBody>
      </p:sp>
      <p:pic>
        <p:nvPicPr>
          <p:cNvPr id="55300" name="Picture 3">
            <a:extLst>
              <a:ext uri="{FF2B5EF4-FFF2-40B4-BE49-F238E27FC236}">
                <a16:creationId xmlns:a16="http://schemas.microsoft.com/office/drawing/2014/main" id="{915EF240-687C-40C6-8F00-96F4279D6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7" y="1268760"/>
            <a:ext cx="473566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51A5439-8B3F-46FF-91C0-2C0017DB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255" y="1558332"/>
            <a:ext cx="3888432" cy="374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1418207" y="43642"/>
            <a:ext cx="9144000" cy="904875"/>
          </a:xfrm>
        </p:spPr>
        <p:txBody>
          <a:bodyPr/>
          <a:lstStyle/>
          <a:p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Standing Wave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1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00872" y="947738"/>
                <a:ext cx="8153400" cy="5507830"/>
              </a:xfrm>
            </p:spPr>
            <p:txBody>
              <a:bodyPr>
                <a:noAutofit/>
              </a:bodyPr>
              <a:lstStyle/>
              <a:p>
                <a:endParaRPr lang="en-US" altLang="en-US" sz="3200" cap="none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VSWR =Vmax/</a:t>
                </a:r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Vmin</a:t>
                </a:r>
                <a:endParaRPr lang="en-US" altLang="en-US" sz="2800" cap="none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=(</a:t>
                </a:r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Vfor+Vrev</a:t>
                </a:r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/</a:t>
                </a:r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Vfor-Vrev</a:t>
                </a:r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=(1+|┌|)/(1-| ┌ |)  where ┌ =reflection </a:t>
                </a:r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coeff</a:t>
                </a:r>
                <a:endParaRPr lang="en-US" altLang="en-US" sz="2800" cap="none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=((1+</a:t>
                </a:r>
                <a14:m>
                  <m:oMath xmlns:m="http://schemas.openxmlformats.org/officeDocument/2006/math">
                    <m:r>
                      <a:rPr lang="en-IN" altLang="en-US" sz="2800" b="0" i="1" cap="none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√</m:t>
                    </m:r>
                    <m:r>
                      <a:rPr lang="en-IN" altLang="en-US" sz="2800" b="0" i="1" cap="none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𝑃𝑟𝑒𝑣</m:t>
                    </m:r>
                    <m:r>
                      <a:rPr lang="en-IN" altLang="en-US" sz="2800" b="0" i="1" cap="none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IN" altLang="en-US" sz="2800" b="0" i="1" cap="none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𝑃𝑓𝑜𝑟</m:t>
                    </m:r>
                    <m:r>
                      <a:rPr lang="en-IN" altLang="en-US" sz="2800" b="0" i="1" cap="none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)/</m:t>
                    </m:r>
                  </m:oMath>
                </a14:m>
                <a:r>
                  <a:rPr lang="en-US" altLang="en-US" sz="2800" cap="none" dirty="0">
                    <a:solidFill>
                      <a:schemeClr val="bg2"/>
                    </a:solidFill>
                  </a:rPr>
                  <a:t> 1-</a:t>
                </a:r>
                <a14:m>
                  <m:oMath xmlns:m="http://schemas.openxmlformats.org/officeDocument/2006/math">
                    <m:r>
                      <a:rPr lang="en-IN" altLang="en-US" sz="2800" i="1" cap="none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</a:t>
                </a:r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Pfor</a:t>
                </a:r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  <a:p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rloss</a:t>
                </a:r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forward power - reflected power</a:t>
                </a:r>
              </a:p>
              <a:p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vswr</a:t>
                </a:r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(good)= </a:t>
                </a:r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rloss</a:t>
                </a:r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big </a:t>
                </a:r>
              </a:p>
              <a:p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vswr</a:t>
                </a:r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(bad)= </a:t>
                </a:r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rloss</a:t>
                </a:r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small</a:t>
                </a:r>
              </a:p>
              <a:p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return power is less, </a:t>
                </a:r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rloss</a:t>
                </a:r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big </a:t>
                </a:r>
              </a:p>
              <a:p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preferred that </a:t>
                </a:r>
                <a:r>
                  <a:rPr lang="en-US" altLang="en-US" sz="2800" cap="none" dirty="0" err="1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vswr</a:t>
                </a:r>
                <a:r>
                  <a:rPr lang="en-US" altLang="en-US" sz="2800" cap="none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closer to one (1 )</a:t>
                </a:r>
              </a:p>
            </p:txBody>
          </p:sp>
        </mc:Choice>
        <mc:Fallback xmlns="">
          <p:sp>
            <p:nvSpPr>
              <p:cNvPr id="73731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0872" y="947738"/>
                <a:ext cx="8153400" cy="5507830"/>
              </a:xfrm>
              <a:blipFill>
                <a:blip r:embed="rId2"/>
                <a:stretch>
                  <a:fillRect l="-1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73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430" y="4939645"/>
            <a:ext cx="3763118" cy="160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89" y="3066608"/>
            <a:ext cx="29718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E13E48-1BDB-42E8-458F-8D62A05EA8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659" y="992905"/>
            <a:ext cx="3964659" cy="1321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0BFDC-81F2-49BC-9A5A-4D949636E2C0}"/>
              </a:ext>
            </a:extLst>
          </p:cNvPr>
          <p:cNvSpPr txBox="1"/>
          <p:nvPr/>
        </p:nvSpPr>
        <p:spPr>
          <a:xfrm>
            <a:off x="3047260" y="332201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VSWR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988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43450" y="19304"/>
            <a:ext cx="2703830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90" dirty="0"/>
              <a:t> </a:t>
            </a:r>
            <a:r>
              <a:rPr sz="4000" spc="-5" dirty="0"/>
              <a:t>Receiver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938274"/>
            <a:ext cx="9144000" cy="58752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7DCA-CD6D-4B8B-93AA-8570CE6C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en-IN" dirty="0"/>
              <a:t>Noise Figure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D205B-8841-4F53-A733-18A486F720CD}"/>
              </a:ext>
            </a:extLst>
          </p:cNvPr>
          <p:cNvSpPr txBox="1"/>
          <p:nvPr/>
        </p:nvSpPr>
        <p:spPr>
          <a:xfrm>
            <a:off x="490861" y="914400"/>
            <a:ext cx="11441097" cy="5921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en-US" sz="28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The "noise figure (NF)" or the related "noise factor (F)" is a number used to specify the performance of a radio receiver.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28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The lower the value of noise figure, the better the performance.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NF = 10 * log10 (F)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28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Methods for finding out Noise figure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Noise Figure Meter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gain method </a:t>
            </a: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Y factor method</a:t>
            </a:r>
          </a:p>
          <a:p>
            <a:endParaRPr lang="en-US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10" name="Picture 2" descr="Equation 1">
            <a:extLst>
              <a:ext uri="{FF2B5EF4-FFF2-40B4-BE49-F238E27FC236}">
                <a16:creationId xmlns:a16="http://schemas.microsoft.com/office/drawing/2014/main" id="{DBBDEB6F-1F2F-467D-963F-6E270ED95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638" y="1999696"/>
            <a:ext cx="46863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23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3497" y="19304"/>
            <a:ext cx="6523990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10" dirty="0"/>
              <a:t> </a:t>
            </a:r>
            <a:r>
              <a:rPr sz="4000" spc="-5" dirty="0"/>
              <a:t>Noise</a:t>
            </a:r>
            <a:r>
              <a:rPr sz="4000" spc="5" dirty="0"/>
              <a:t> </a:t>
            </a:r>
            <a:r>
              <a:rPr sz="4000" spc="-5" dirty="0"/>
              <a:t>Figure</a:t>
            </a:r>
            <a:r>
              <a:rPr sz="4000" spc="-15" dirty="0"/>
              <a:t> </a:t>
            </a:r>
            <a:r>
              <a:rPr sz="4000" spc="-5" dirty="0"/>
              <a:t>–</a:t>
            </a:r>
            <a:r>
              <a:rPr sz="4000" spc="-75" dirty="0"/>
              <a:t> </a:t>
            </a:r>
            <a:r>
              <a:rPr sz="4000" spc="-5" dirty="0"/>
              <a:t>Y</a:t>
            </a:r>
            <a:r>
              <a:rPr sz="4000" spc="-85" dirty="0"/>
              <a:t> </a:t>
            </a:r>
            <a:r>
              <a:rPr sz="4000" spc="-5" dirty="0"/>
              <a:t>factor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983741" y="1017779"/>
            <a:ext cx="830262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If the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known SNR noise figure analyzer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is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not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available,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a noise source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whose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 ENR(Excess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Noise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ratio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is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 known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can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be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connected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to</a:t>
            </a:r>
            <a:r>
              <a:rPr spc="5"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a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Spectrum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analyser </a:t>
            </a:r>
            <a:r>
              <a:rPr spc="-465"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(Vector/Network), where 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the Y factor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(Ratio of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Power 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Measured </a:t>
            </a:r>
            <a:r>
              <a:rPr spc="-15" dirty="0">
                <a:solidFill>
                  <a:srgbClr val="2C2CB8"/>
                </a:solidFill>
                <a:latin typeface="Microsoft Sans Serif"/>
                <a:cs typeface="Microsoft Sans Serif"/>
              </a:rPr>
              <a:t>with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Noise Power 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ON</a:t>
            </a:r>
            <a:r>
              <a:rPr spc="5"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to</a:t>
            </a:r>
            <a:r>
              <a:rPr spc="5"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Ratio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of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Power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15" dirty="0">
                <a:solidFill>
                  <a:srgbClr val="2C2CB8"/>
                </a:solidFill>
                <a:latin typeface="Microsoft Sans Serif"/>
                <a:cs typeface="Microsoft Sans Serif"/>
              </a:rPr>
              <a:t>with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Noise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Power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Off)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 schema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is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utilized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 and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2C2CB8"/>
                </a:solidFill>
                <a:latin typeface="Microsoft Sans Serif"/>
                <a:cs typeface="Microsoft Sans Serif"/>
              </a:rPr>
              <a:t>can</a:t>
            </a:r>
            <a:r>
              <a:rPr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be </a:t>
            </a:r>
            <a:r>
              <a:rPr spc="-465" dirty="0">
                <a:solidFill>
                  <a:srgbClr val="2C2CB8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2C2CB8"/>
                </a:solidFill>
                <a:latin typeface="Microsoft Sans Serif"/>
                <a:cs typeface="Microsoft Sans Serif"/>
              </a:rPr>
              <a:t>calculated</a:t>
            </a:r>
            <a:endParaRPr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4551" y="2362200"/>
            <a:ext cx="6183249" cy="609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3124175"/>
            <a:ext cx="6477000" cy="5001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02740" y="3914014"/>
            <a:ext cx="8987155" cy="1522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6385" algn="just">
              <a:lnSpc>
                <a:spcPct val="100400"/>
              </a:lnSpc>
              <a:spcBef>
                <a:spcPts val="95"/>
              </a:spcBef>
            </a:pP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ENR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is a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logarithmic scale that displays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the 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ratio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of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hot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(Th), and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cold </a:t>
            </a:r>
            <a:r>
              <a:rPr sz="1400" spc="-35" dirty="0">
                <a:solidFill>
                  <a:srgbClr val="2C2CB8"/>
                </a:solidFill>
                <a:latin typeface="Calibri"/>
                <a:cs typeface="Calibri"/>
              </a:rPr>
              <a:t>(Tc)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noise 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temperature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values 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for calculating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noise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figure.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scale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range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is</a:t>
            </a:r>
            <a:r>
              <a:rPr sz="1400" spc="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arbitrary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and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based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upon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selection of the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lowest hot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(Th) 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temperature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chosen 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for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the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calculation.</a:t>
            </a:r>
            <a:endParaRPr sz="1400">
              <a:latin typeface="Calibri"/>
              <a:cs typeface="Calibri"/>
            </a:endParaRPr>
          </a:p>
          <a:p>
            <a:pPr marL="299085"/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ENR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=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C2CB8"/>
                </a:solidFill>
                <a:latin typeface="Calibri"/>
                <a:cs typeface="Calibri"/>
              </a:rPr>
              <a:t>(Th/Tc</a:t>
            </a:r>
            <a:r>
              <a:rPr sz="1400" spc="-1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-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1);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where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C2CB8"/>
                </a:solidFill>
                <a:latin typeface="Calibri"/>
                <a:cs typeface="Calibri"/>
              </a:rPr>
              <a:t>Th</a:t>
            </a:r>
            <a:r>
              <a:rPr sz="1400" spc="-1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&gt;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65" dirty="0">
                <a:solidFill>
                  <a:srgbClr val="2C2CB8"/>
                </a:solidFill>
                <a:latin typeface="Calibri"/>
                <a:cs typeface="Calibri"/>
              </a:rPr>
              <a:t>Tc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(290°K);</a:t>
            </a:r>
            <a:endParaRPr sz="1400">
              <a:latin typeface="Calibri"/>
              <a:cs typeface="Calibri"/>
            </a:endParaRPr>
          </a:p>
          <a:p>
            <a:pPr marL="299085"/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Th</a:t>
            </a:r>
            <a:r>
              <a:rPr sz="1400" spc="-2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=</a:t>
            </a:r>
            <a:r>
              <a:rPr sz="1400" spc="-1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temperature</a:t>
            </a:r>
            <a:r>
              <a:rPr sz="1400" spc="1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hot; </a:t>
            </a:r>
            <a:r>
              <a:rPr sz="1400" spc="-65" dirty="0">
                <a:solidFill>
                  <a:srgbClr val="2C2CB8"/>
                </a:solidFill>
                <a:latin typeface="Calibri"/>
                <a:cs typeface="Calibri"/>
              </a:rPr>
              <a:t>Tc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=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temperature</a:t>
            </a:r>
            <a:r>
              <a:rPr sz="1400" spc="1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cold</a:t>
            </a:r>
            <a:endParaRPr sz="1400">
              <a:latin typeface="Calibri"/>
              <a:cs typeface="Calibri"/>
            </a:endParaRPr>
          </a:p>
          <a:p>
            <a:pPr marL="299085"/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By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selecting</a:t>
            </a:r>
            <a:r>
              <a:rPr sz="1400" spc="1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temperature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value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close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to</a:t>
            </a:r>
            <a:r>
              <a:rPr sz="1400" spc="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290°K,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large</a:t>
            </a:r>
            <a:r>
              <a:rPr sz="1400" spc="1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ENR</a:t>
            </a:r>
            <a:r>
              <a:rPr sz="1400" spc="1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log</a:t>
            </a:r>
            <a:r>
              <a:rPr sz="1400" spc="-1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scale</a:t>
            </a:r>
            <a:r>
              <a:rPr sz="1400" spc="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can</a:t>
            </a:r>
            <a:r>
              <a:rPr sz="1400" spc="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be calculated.</a:t>
            </a:r>
            <a:endParaRPr sz="1400">
              <a:latin typeface="Calibri"/>
              <a:cs typeface="Calibri"/>
            </a:endParaRPr>
          </a:p>
          <a:p>
            <a:pPr marL="299085">
              <a:spcBef>
                <a:spcPts val="5"/>
              </a:spcBef>
            </a:pPr>
            <a:r>
              <a:rPr sz="1400" spc="-15" dirty="0">
                <a:solidFill>
                  <a:srgbClr val="2C2CB8"/>
                </a:solidFill>
                <a:latin typeface="Calibri"/>
                <a:cs typeface="Calibri"/>
              </a:rPr>
              <a:t>References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to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Th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of 290.290</a:t>
            </a:r>
            <a:r>
              <a:rPr sz="1400" spc="5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to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290290°K.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gives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a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logarithmic</a:t>
            </a:r>
            <a:r>
              <a:rPr sz="1400" spc="-1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scale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from</a:t>
            </a:r>
            <a:r>
              <a:rPr sz="1400" spc="-2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-30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dB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to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+30</a:t>
            </a:r>
            <a:r>
              <a:rPr sz="1400" spc="-5" dirty="0">
                <a:solidFill>
                  <a:srgbClr val="2C2CB8"/>
                </a:solidFill>
                <a:latin typeface="Calibri"/>
                <a:cs typeface="Calibri"/>
              </a:rPr>
              <a:t> dB</a:t>
            </a:r>
            <a:r>
              <a:rPr sz="1400" dirty="0">
                <a:solidFill>
                  <a:srgbClr val="2C2CB8"/>
                </a:solidFill>
                <a:latin typeface="Calibri"/>
                <a:cs typeface="Calibri"/>
              </a:rPr>
              <a:t> ENR.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401" y="19304"/>
            <a:ext cx="8152130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20" dirty="0"/>
              <a:t> </a:t>
            </a:r>
            <a:r>
              <a:rPr sz="4000" spc="-10" dirty="0"/>
              <a:t>NF</a:t>
            </a:r>
            <a:r>
              <a:rPr sz="4000" spc="-20" dirty="0"/>
              <a:t> </a:t>
            </a:r>
            <a:r>
              <a:rPr sz="4000" spc="-5" dirty="0"/>
              <a:t>– Measurement</a:t>
            </a:r>
            <a:r>
              <a:rPr sz="4000" spc="25" dirty="0"/>
              <a:t> </a:t>
            </a:r>
            <a:r>
              <a:rPr sz="4000" spc="-5" dirty="0"/>
              <a:t>procedure</a:t>
            </a:r>
            <a:endParaRPr sz="4000" dirty="0"/>
          </a:p>
        </p:txBody>
      </p:sp>
      <p:sp>
        <p:nvSpPr>
          <p:cNvPr id="4" name="object 4"/>
          <p:cNvSpPr txBox="1"/>
          <p:nvPr/>
        </p:nvSpPr>
        <p:spPr>
          <a:xfrm>
            <a:off x="1831341" y="1010158"/>
            <a:ext cx="7714615" cy="19280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b="1" spc="-10" dirty="0">
                <a:solidFill>
                  <a:srgbClr val="0033CC"/>
                </a:solidFill>
                <a:latin typeface="Arial"/>
                <a:cs typeface="Arial"/>
              </a:rPr>
              <a:t>NF(dB)</a:t>
            </a:r>
            <a:r>
              <a:rPr sz="4000" b="1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0033CC"/>
                </a:solidFill>
                <a:latin typeface="Arial"/>
                <a:cs typeface="Arial"/>
              </a:rPr>
              <a:t>=</a:t>
            </a:r>
            <a:r>
              <a:rPr sz="4000" b="1" spc="-1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0033CC"/>
                </a:solidFill>
                <a:latin typeface="Arial"/>
                <a:cs typeface="Arial"/>
              </a:rPr>
              <a:t>ENR(dB)</a:t>
            </a:r>
            <a:r>
              <a:rPr sz="4000" b="1" spc="3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solidFill>
                  <a:srgbClr val="0033CC"/>
                </a:solidFill>
                <a:latin typeface="Arial"/>
                <a:cs typeface="Arial"/>
              </a:rPr>
              <a:t>– 10log</a:t>
            </a:r>
            <a:r>
              <a:rPr sz="4000" b="1" spc="-1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4000" b="1" spc="-45" dirty="0">
                <a:solidFill>
                  <a:srgbClr val="0033CC"/>
                </a:solidFill>
                <a:latin typeface="Arial"/>
                <a:cs typeface="Arial"/>
              </a:rPr>
              <a:t>(Y-1)</a:t>
            </a:r>
            <a:endParaRPr sz="4000" dirty="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5650" dirty="0">
              <a:latin typeface="Arial"/>
              <a:cs typeface="Arial"/>
            </a:endParaRPr>
          </a:p>
          <a:p>
            <a:pPr marL="12700"/>
            <a:r>
              <a:rPr sz="2800" b="1" spc="-5" dirty="0">
                <a:solidFill>
                  <a:srgbClr val="0033CC"/>
                </a:solidFill>
                <a:latin typeface="Arial"/>
                <a:cs typeface="Arial"/>
              </a:rPr>
              <a:t>Y</a:t>
            </a:r>
            <a:r>
              <a:rPr sz="2800" b="1" spc="-6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33CC"/>
                </a:solidFill>
                <a:latin typeface="Arial"/>
                <a:cs typeface="Arial"/>
              </a:rPr>
              <a:t>= Non/Noff</a:t>
            </a:r>
            <a:r>
              <a:rPr sz="2800" b="1" spc="4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33CC"/>
                </a:solidFill>
                <a:latin typeface="Arial"/>
                <a:cs typeface="Arial"/>
              </a:rPr>
              <a:t>, </a:t>
            </a:r>
            <a:r>
              <a:rPr sz="2800" b="1" spc="-10" dirty="0">
                <a:solidFill>
                  <a:srgbClr val="0033CC"/>
                </a:solidFill>
                <a:latin typeface="Arial"/>
                <a:cs typeface="Arial"/>
              </a:rPr>
              <a:t>Non</a:t>
            </a:r>
            <a:r>
              <a:rPr sz="2800" b="1" spc="1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33CC"/>
                </a:solidFill>
                <a:latin typeface="Arial"/>
                <a:cs typeface="Arial"/>
              </a:rPr>
              <a:t>&amp; Noff</a:t>
            </a:r>
            <a:r>
              <a:rPr sz="2800" b="1" spc="1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33CC"/>
                </a:solidFill>
                <a:latin typeface="Arial"/>
                <a:cs typeface="Arial"/>
              </a:rPr>
              <a:t>linear power</a:t>
            </a:r>
            <a:r>
              <a:rPr sz="2800" b="1" spc="1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0033CC"/>
                </a:solidFill>
                <a:latin typeface="Arial"/>
                <a:cs typeface="Arial"/>
              </a:rPr>
              <a:t>values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3357627"/>
            <a:ext cx="4140199" cy="27796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8051" y="3500502"/>
            <a:ext cx="4679949" cy="26653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8609" y="19304"/>
            <a:ext cx="5495925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5" dirty="0"/>
              <a:t>Rx</a:t>
            </a:r>
            <a:r>
              <a:rPr sz="4000" spc="-20" dirty="0"/>
              <a:t> </a:t>
            </a:r>
            <a:r>
              <a:rPr sz="4000" spc="-5" dirty="0"/>
              <a:t>Front</a:t>
            </a:r>
            <a:r>
              <a:rPr sz="4000" spc="-10" dirty="0"/>
              <a:t> </a:t>
            </a:r>
            <a:r>
              <a:rPr sz="4000" spc="-5" dirty="0"/>
              <a:t>End</a:t>
            </a:r>
            <a:r>
              <a:rPr sz="4000" spc="-20" dirty="0"/>
              <a:t> </a:t>
            </a:r>
            <a:r>
              <a:rPr sz="4000" spc="-5" dirty="0"/>
              <a:t>Gain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4112" y="1673099"/>
            <a:ext cx="8064500" cy="23321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6BDBF-10B1-4484-8C39-7FBC34C0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Receiver</a:t>
            </a:r>
            <a:r>
              <a:rPr lang="en-IN" dirty="0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895B1-5DFE-49B8-BDFE-7ED1FEB555C7}"/>
              </a:ext>
            </a:extLst>
          </p:cNvPr>
          <p:cNvSpPr txBox="1"/>
          <p:nvPr/>
        </p:nvSpPr>
        <p:spPr>
          <a:xfrm>
            <a:off x="568172" y="985421"/>
            <a:ext cx="62054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DE" sz="2800" cap="none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 heterodyne receiver are generally used in radars </a:t>
            </a:r>
          </a:p>
          <a:p>
            <a:pPr algn="just"/>
            <a:r>
              <a:rPr lang="en-US" sz="2800" i="0" cap="none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heterodyne means to mix two signals of different frequencies together, resulting in a "beat" frequency</a:t>
            </a:r>
          </a:p>
          <a:p>
            <a:pPr algn="just"/>
            <a:r>
              <a:rPr lang="en-US" sz="2800" i="0" cap="none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superheterodyne receiver contains a combination of amplification with frequency mixing</a:t>
            </a:r>
            <a:endParaRPr lang="de-DE" sz="2800" cap="none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6" descr="The Heterodyne Receiver: Frequency Mixing and the Intermediate Frequency">
            <a:extLst>
              <a:ext uri="{FF2B5EF4-FFF2-40B4-BE49-F238E27FC236}">
                <a16:creationId xmlns:a16="http://schemas.microsoft.com/office/drawing/2014/main" id="{223367DC-A2B1-459B-A7D5-11508A10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1324252"/>
            <a:ext cx="4133850" cy="329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25DE8F-AEC0-49F4-9689-56EBDD5B8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51" y="4709835"/>
            <a:ext cx="2686050" cy="164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9CEC0-2CC2-4805-B977-116AF72B1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375" y="4709832"/>
            <a:ext cx="3390034" cy="1647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895C12-30AF-4756-90CC-519C1E4A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850" y="4709833"/>
            <a:ext cx="29718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0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34FE-EBB7-4742-A339-64682BDC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5" dirty="0"/>
              <a:t>IMAGE</a:t>
            </a:r>
            <a:r>
              <a:rPr lang="en-US" sz="4400" spc="5" dirty="0"/>
              <a:t> </a:t>
            </a:r>
            <a:r>
              <a:rPr lang="en-US" sz="4400" spc="-10" dirty="0"/>
              <a:t>REJECTION</a:t>
            </a:r>
            <a:r>
              <a:rPr lang="en-US" sz="4400" spc="15" dirty="0"/>
              <a:t> </a:t>
            </a:r>
            <a:r>
              <a:rPr lang="en-US" sz="4400" spc="-5" dirty="0"/>
              <a:t>(IR)</a:t>
            </a:r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DAC7593B-5781-499C-8B28-33341560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950" y="1331547"/>
            <a:ext cx="5060271" cy="453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FBF56F-F120-4046-949A-DD12290700D6}"/>
              </a:ext>
            </a:extLst>
          </p:cNvPr>
          <p:cNvSpPr txBox="1"/>
          <p:nvPr/>
        </p:nvSpPr>
        <p:spPr>
          <a:xfrm>
            <a:off x="568171" y="1331547"/>
            <a:ext cx="610783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n-US" sz="1200" dirty="0">
                <a:solidFill>
                  <a:srgbClr val="202122"/>
                </a:solidFill>
                <a:latin typeface="Arial" panose="020B0604020202020204" pitchFamily="34" charset="0"/>
              </a:rPr>
              <a:t>LO</a:t>
            </a:r>
            <a:r>
              <a:rPr 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 =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110 MHz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Case 1 :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US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RF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=100 MHz (the wanted signal), </a:t>
            </a:r>
          </a:p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US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=210 MHz (ignored by the receiver), </a:t>
            </a:r>
          </a:p>
          <a:p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diff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=10 MHz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(IF)</a:t>
            </a:r>
          </a:p>
          <a:p>
            <a:endParaRPr lang="en-US" b="0" i="1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Case 2: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US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RF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= 120 MHz (the unwanted signal), </a:t>
            </a:r>
          </a:p>
          <a:p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US" sz="14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= 230 MHz (ignored by the receiver), </a:t>
            </a:r>
          </a:p>
          <a:p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F</a:t>
            </a:r>
            <a:r>
              <a:rPr lang="en-US" sz="1200" dirty="0" err="1">
                <a:solidFill>
                  <a:srgbClr val="202122"/>
                </a:solidFill>
                <a:latin typeface="Arial" panose="020B0604020202020204" pitchFamily="34" charset="0"/>
              </a:rPr>
              <a:t>diff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=10 MHz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(IF)</a:t>
            </a:r>
          </a:p>
          <a:p>
            <a:endParaRPr lang="en-US" b="0" i="1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signal at 120 MHz is called the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the wanted signal at 100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MHz.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ability of the receiver to reject this image gives the image rejection ratio (IMRR) of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06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0A17-9A7C-4972-9DD4-3826C384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Calibration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E4BFD-2F6F-499E-8F21-AAE69A8C7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990600"/>
            <a:ext cx="11520256" cy="5241524"/>
          </a:xfrm>
        </p:spPr>
        <p:txBody>
          <a:bodyPr/>
          <a:lstStyle/>
          <a:p>
            <a:pPr marL="12065">
              <a:lnSpc>
                <a:spcPct val="200000"/>
              </a:lnSpc>
            </a:pPr>
            <a:r>
              <a:rPr lang="en-US" sz="3600" spc="-5" dirty="0">
                <a:latin typeface="Arial"/>
                <a:cs typeface="Arial"/>
              </a:rPr>
              <a:t>Accuracy</a:t>
            </a:r>
          </a:p>
          <a:p>
            <a:pPr marL="12065">
              <a:lnSpc>
                <a:spcPct val="200000"/>
              </a:lnSpc>
            </a:pPr>
            <a:r>
              <a:rPr lang="en-US" sz="3600" spc="-5" dirty="0">
                <a:latin typeface="Arial"/>
                <a:cs typeface="Arial"/>
              </a:rPr>
              <a:t>Consistency</a:t>
            </a:r>
          </a:p>
          <a:p>
            <a:pPr marL="12065">
              <a:lnSpc>
                <a:spcPct val="200000"/>
              </a:lnSpc>
            </a:pPr>
            <a:r>
              <a:rPr lang="en-US" sz="3600" spc="-5" dirty="0">
                <a:latin typeface="Arial"/>
                <a:cs typeface="Arial"/>
              </a:rPr>
              <a:t>Quality Control</a:t>
            </a:r>
          </a:p>
          <a:p>
            <a:pPr marL="12065">
              <a:lnSpc>
                <a:spcPct val="200000"/>
              </a:lnSpc>
            </a:pPr>
            <a:r>
              <a:rPr lang="en-US" sz="3600" spc="-5" dirty="0">
                <a:latin typeface="Arial"/>
                <a:cs typeface="Arial"/>
              </a:rPr>
              <a:t>Comparison and integration </a:t>
            </a:r>
          </a:p>
        </p:txBody>
      </p:sp>
    </p:spTree>
    <p:extLst>
      <p:ext uri="{BB962C8B-B14F-4D97-AF65-F5344CB8AC3E}">
        <p14:creationId xmlns:p14="http://schemas.microsoft.com/office/powerpoint/2010/main" val="2683055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3398" y="0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14602" y="19304"/>
            <a:ext cx="8763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b="1" spc="-15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IMAGE REJECTION</a:t>
            </a:r>
            <a:r>
              <a:rPr sz="4000" b="1" spc="10" dirty="0">
                <a:latin typeface="Arial"/>
                <a:cs typeface="Arial"/>
              </a:rPr>
              <a:t> </a:t>
            </a:r>
            <a:r>
              <a:rPr sz="4000" b="1" spc="-70" dirty="0">
                <a:latin typeface="Arial"/>
                <a:cs typeface="Arial"/>
              </a:rPr>
              <a:t>RATIO</a:t>
            </a:r>
            <a:r>
              <a:rPr sz="4000" b="1" spc="35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(IRR)</a:t>
            </a:r>
            <a:endParaRPr sz="4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5216" y="1570421"/>
            <a:ext cx="7239000" cy="473176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33398" y="1017778"/>
            <a:ext cx="972008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IRR</a:t>
            </a:r>
            <a:r>
              <a:rPr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specification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compares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the</a:t>
            </a:r>
            <a:r>
              <a:rPr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levels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of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signals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 of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equal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strength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on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the</a:t>
            </a:r>
            <a:r>
              <a:rPr spc="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wanted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 and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image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frequencies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of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a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heterodyne </a:t>
            </a:r>
            <a:r>
              <a:rPr spc="-46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system,</a:t>
            </a:r>
            <a:r>
              <a:rPr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quoting</a:t>
            </a:r>
            <a:r>
              <a:rPr spc="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spc="2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level</a:t>
            </a:r>
            <a:r>
              <a:rPr spc="3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of</a:t>
            </a:r>
            <a:r>
              <a:rPr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rejection</a:t>
            </a:r>
            <a:r>
              <a:rPr spc="4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of</a:t>
            </a:r>
            <a:r>
              <a:rPr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the</a:t>
            </a:r>
            <a:r>
              <a:rPr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unwanted</a:t>
            </a:r>
            <a:r>
              <a:rPr spc="6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FF0000"/>
                </a:solidFill>
                <a:latin typeface="Microsoft Sans Serif"/>
                <a:cs typeface="Microsoft Sans Serif"/>
              </a:rPr>
              <a:t>signal</a:t>
            </a:r>
            <a:endParaRPr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0558" y="19304"/>
            <a:ext cx="6710680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15" dirty="0"/>
              <a:t> </a:t>
            </a:r>
            <a:r>
              <a:rPr sz="4000" spc="-5" dirty="0"/>
              <a:t>IMAGE</a:t>
            </a:r>
            <a:r>
              <a:rPr sz="4000" spc="5" dirty="0"/>
              <a:t> </a:t>
            </a:r>
            <a:r>
              <a:rPr sz="4000" spc="-10" dirty="0"/>
              <a:t>REJECTION</a:t>
            </a:r>
            <a:r>
              <a:rPr sz="4000" spc="15" dirty="0"/>
              <a:t> </a:t>
            </a:r>
            <a:r>
              <a:rPr sz="4000" spc="-5" dirty="0"/>
              <a:t>(IR)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3489" y="2224087"/>
            <a:ext cx="8532749" cy="24098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13198" y="19304"/>
            <a:ext cx="2167255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80" dirty="0"/>
              <a:t> </a:t>
            </a:r>
            <a:r>
              <a:rPr sz="4000" spc="-10" dirty="0"/>
              <a:t>MDS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9010" y="1095073"/>
            <a:ext cx="5073650" cy="9366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0012" y="2924049"/>
            <a:ext cx="3384550" cy="21606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85796" y="3386454"/>
            <a:ext cx="2159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M  </a:t>
            </a:r>
            <a:r>
              <a:rPr spc="-5" dirty="0">
                <a:solidFill>
                  <a:srgbClr val="FF0000"/>
                </a:solidFill>
                <a:latin typeface="Microsoft Sans Serif"/>
                <a:cs typeface="Microsoft Sans Serif"/>
              </a:rPr>
              <a:t>D </a:t>
            </a:r>
            <a:r>
              <a:rPr spc="-47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FF0000"/>
                </a:solidFill>
                <a:latin typeface="Microsoft Sans Serif"/>
                <a:cs typeface="Microsoft Sans Serif"/>
              </a:rPr>
              <a:t>S</a:t>
            </a:r>
            <a:endParaRPr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60998" y="2492375"/>
            <a:ext cx="4032377" cy="27368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428444" y="4998926"/>
            <a:ext cx="7132955" cy="112141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849120">
              <a:spcBef>
                <a:spcPts val="395"/>
              </a:spcBef>
              <a:tabLst>
                <a:tab pos="2308225" algn="l"/>
              </a:tabLst>
            </a:pPr>
            <a:r>
              <a:rPr sz="3200" dirty="0">
                <a:solidFill>
                  <a:srgbClr val="FF0000"/>
                </a:solidFill>
                <a:latin typeface="Cambria Math"/>
                <a:cs typeface="Cambria Math"/>
              </a:rPr>
              <a:t>τ	----&gt;</a:t>
            </a:r>
            <a:endParaRPr sz="3200">
              <a:latin typeface="Cambria Math"/>
              <a:cs typeface="Cambria Math"/>
            </a:endParaRPr>
          </a:p>
          <a:p>
            <a:pPr marL="12700">
              <a:spcBef>
                <a:spcPts val="170"/>
              </a:spcBef>
            </a:pP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The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minimum</a:t>
            </a:r>
            <a:r>
              <a:rPr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 </a:t>
            </a:r>
            <a:r>
              <a:rPr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discernible/</a:t>
            </a:r>
            <a:r>
              <a:rPr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 </a:t>
            </a:r>
            <a:r>
              <a:rPr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detectable</a:t>
            </a:r>
            <a:r>
              <a:rPr b="1" u="heavy" spc="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 </a:t>
            </a:r>
            <a:r>
              <a:rPr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signal</a:t>
            </a:r>
            <a:r>
              <a:rPr b="1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(MDS)</a:t>
            </a:r>
            <a:r>
              <a:rPr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is</a:t>
            </a:r>
            <a:r>
              <a:rPr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the</a:t>
            </a:r>
            <a:r>
              <a:rPr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minimum</a:t>
            </a:r>
            <a:endParaRPr>
              <a:latin typeface="Microsoft Sans Serif"/>
              <a:cs typeface="Microsoft Sans Serif"/>
            </a:endParaRPr>
          </a:p>
          <a:p>
            <a:pPr marL="12700"/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signal</a:t>
            </a:r>
            <a:r>
              <a:rPr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power</a:t>
            </a:r>
            <a:r>
              <a:rPr spc="6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that</a:t>
            </a:r>
            <a:r>
              <a:rPr spc="3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can</a:t>
            </a:r>
            <a:r>
              <a:rPr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be</a:t>
            </a:r>
            <a:r>
              <a:rPr spc="3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detected</a:t>
            </a:r>
            <a:r>
              <a:rPr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above</a:t>
            </a:r>
            <a:r>
              <a:rPr spc="3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the</a:t>
            </a:r>
            <a:r>
              <a:rPr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noise</a:t>
            </a:r>
            <a:r>
              <a:rPr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level</a:t>
            </a:r>
            <a:r>
              <a:rPr spc="3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of</a:t>
            </a:r>
            <a:r>
              <a:rPr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the</a:t>
            </a:r>
            <a:r>
              <a:rPr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system.</a:t>
            </a:r>
            <a:endParaRPr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2067" y="2219071"/>
            <a:ext cx="4656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MDS=</a:t>
            </a:r>
            <a:r>
              <a:rPr b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-174dBm</a:t>
            </a:r>
            <a:r>
              <a:rPr b="1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F</a:t>
            </a:r>
            <a:r>
              <a:rPr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(dB)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Bw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 (dB)</a:t>
            </a:r>
            <a:r>
              <a:rPr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L</a:t>
            </a:r>
            <a:r>
              <a:rPr b="1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(dB)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35364" y="2774189"/>
            <a:ext cx="622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solidFill>
                  <a:srgbClr val="622422"/>
                </a:solidFill>
                <a:latin typeface="Microsoft Sans Serif"/>
                <a:cs typeface="Microsoft Sans Serif"/>
              </a:rPr>
              <a:t>1.</a:t>
            </a:r>
            <a:r>
              <a:rPr spc="-15" dirty="0">
                <a:solidFill>
                  <a:srgbClr val="622422"/>
                </a:solidFill>
                <a:latin typeface="Microsoft Sans Serif"/>
                <a:cs typeface="Microsoft Sans Serif"/>
              </a:rPr>
              <a:t>5</a:t>
            </a:r>
            <a:r>
              <a:rPr spc="-5" dirty="0">
                <a:solidFill>
                  <a:srgbClr val="622422"/>
                </a:solidFill>
                <a:latin typeface="Microsoft Sans Serif"/>
                <a:cs typeface="Microsoft Sans Serif"/>
              </a:rPr>
              <a:t>dB</a:t>
            </a:r>
            <a:endParaRPr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5937" y="19304"/>
            <a:ext cx="5581015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40" dirty="0"/>
              <a:t> </a:t>
            </a:r>
            <a:r>
              <a:rPr sz="4000" spc="-10" dirty="0"/>
              <a:t>MDS</a:t>
            </a:r>
            <a:r>
              <a:rPr sz="4000" spc="-20" dirty="0"/>
              <a:t> </a:t>
            </a:r>
            <a:r>
              <a:rPr sz="4000" spc="-5" dirty="0"/>
              <a:t>Measurement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907923"/>
            <a:ext cx="9144000" cy="5448935"/>
            <a:chOff x="0" y="907922"/>
            <a:chExt cx="9144000" cy="54489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8049"/>
              <a:ext cx="5210175" cy="28098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6325" y="907922"/>
              <a:ext cx="2589149" cy="28718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2225" y="3860799"/>
              <a:ext cx="2771774" cy="10541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4001" y="4005325"/>
              <a:ext cx="2811399" cy="23510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789362"/>
              <a:ext cx="3548126" cy="19875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54630" y="19304"/>
            <a:ext cx="7082790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20" dirty="0"/>
              <a:t> </a:t>
            </a:r>
            <a:r>
              <a:rPr sz="4000" spc="-5" dirty="0"/>
              <a:t>Receiver</a:t>
            </a:r>
            <a:r>
              <a:rPr sz="4000" spc="10" dirty="0"/>
              <a:t> </a:t>
            </a:r>
            <a:r>
              <a:rPr sz="4000" spc="-5" dirty="0"/>
              <a:t>Dynamic</a:t>
            </a:r>
            <a:r>
              <a:rPr sz="4000" spc="20" dirty="0"/>
              <a:t> </a:t>
            </a:r>
            <a:r>
              <a:rPr sz="4000" spc="-10" dirty="0"/>
              <a:t>Range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1750" y="973201"/>
            <a:ext cx="6048375" cy="527667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00706" y="153415"/>
            <a:ext cx="7391400" cy="574040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30" dirty="0"/>
              <a:t> </a:t>
            </a:r>
            <a:r>
              <a:rPr sz="3600" spc="-5" dirty="0"/>
              <a:t>Rx</a:t>
            </a:r>
            <a:r>
              <a:rPr sz="3600" dirty="0"/>
              <a:t> </a:t>
            </a:r>
            <a:r>
              <a:rPr sz="3600" spc="-5" dirty="0"/>
              <a:t>Linearity </a:t>
            </a:r>
            <a:r>
              <a:rPr sz="3600" dirty="0"/>
              <a:t>(Dynamic </a:t>
            </a:r>
            <a:r>
              <a:rPr sz="3600" spc="-5" dirty="0"/>
              <a:t>Range)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831341" y="1016253"/>
            <a:ext cx="8244205" cy="2537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02565">
              <a:spcBef>
                <a:spcPts val="105"/>
              </a:spcBef>
            </a:pPr>
            <a:r>
              <a:rPr sz="2000" b="1" dirty="0">
                <a:solidFill>
                  <a:srgbClr val="0033CC"/>
                </a:solidFill>
                <a:latin typeface="Arial"/>
                <a:cs typeface="Arial"/>
              </a:rPr>
              <a:t>The</a:t>
            </a:r>
            <a:r>
              <a:rPr sz="2000" b="1" spc="-2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u="heavy" spc="-5" dirty="0"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  <a:latin typeface="Arial"/>
                <a:cs typeface="Arial"/>
              </a:rPr>
              <a:t>dynamic</a:t>
            </a:r>
            <a:r>
              <a:rPr sz="2000" b="1" u="heavy" spc="15" dirty="0"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  <a:latin typeface="Arial"/>
                <a:cs typeface="Arial"/>
              </a:rPr>
              <a:t> </a:t>
            </a:r>
            <a:r>
              <a:rPr sz="2000" b="1" u="heavy" dirty="0"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  <a:latin typeface="Arial"/>
                <a:cs typeface="Arial"/>
              </a:rPr>
              <a:t>range</a:t>
            </a:r>
            <a:r>
              <a:rPr sz="2000" b="1" spc="-1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CC"/>
                </a:solidFill>
                <a:latin typeface="Arial"/>
                <a:cs typeface="Arial"/>
              </a:rPr>
              <a:t>of</a:t>
            </a:r>
            <a:r>
              <a:rPr sz="2000" b="1" spc="-1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CC"/>
                </a:solidFill>
                <a:latin typeface="Arial"/>
                <a:cs typeface="Arial"/>
              </a:rPr>
              <a:t>the</a:t>
            </a:r>
            <a:r>
              <a:rPr sz="2000" b="1" spc="-1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CC"/>
                </a:solidFill>
                <a:latin typeface="Arial"/>
                <a:cs typeface="Arial"/>
              </a:rPr>
              <a:t>radar</a:t>
            </a:r>
            <a:r>
              <a:rPr sz="2000" b="1" spc="-2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33CC"/>
                </a:solidFill>
                <a:latin typeface="Arial"/>
                <a:cs typeface="Arial"/>
              </a:rPr>
              <a:t>system</a:t>
            </a:r>
            <a:r>
              <a:rPr sz="2000" b="1" dirty="0">
                <a:solidFill>
                  <a:srgbClr val="0033CC"/>
                </a:solidFill>
                <a:latin typeface="Arial"/>
                <a:cs typeface="Arial"/>
              </a:rPr>
              <a:t> is</a:t>
            </a:r>
            <a:r>
              <a:rPr sz="2000" b="1" spc="-2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CC"/>
                </a:solidFill>
                <a:latin typeface="Arial"/>
                <a:cs typeface="Arial"/>
              </a:rPr>
              <a:t>the</a:t>
            </a:r>
            <a:r>
              <a:rPr sz="2000" b="1" spc="-1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CC"/>
                </a:solidFill>
                <a:latin typeface="Arial"/>
                <a:cs typeface="Arial"/>
              </a:rPr>
              <a:t>range</a:t>
            </a:r>
            <a:r>
              <a:rPr sz="2000" b="1" spc="-1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CC"/>
                </a:solidFill>
                <a:latin typeface="Arial"/>
                <a:cs typeface="Arial"/>
              </a:rPr>
              <a:t>of</a:t>
            </a:r>
            <a:r>
              <a:rPr sz="2000" b="1" spc="-1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33CC"/>
                </a:solidFill>
                <a:latin typeface="Arial"/>
                <a:cs typeface="Arial"/>
              </a:rPr>
              <a:t>powers</a:t>
            </a:r>
            <a:r>
              <a:rPr sz="2000" b="1" spc="-7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CC"/>
                </a:solidFill>
                <a:latin typeface="Arial"/>
                <a:cs typeface="Arial"/>
              </a:rPr>
              <a:t>that </a:t>
            </a:r>
            <a:r>
              <a:rPr sz="2000" b="1" spc="-54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CC"/>
                </a:solidFill>
                <a:latin typeface="Arial"/>
                <a:cs typeface="Arial"/>
              </a:rPr>
              <a:t>can</a:t>
            </a:r>
            <a:r>
              <a:rPr sz="2000" b="1" spc="-3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33CC"/>
                </a:solidFill>
                <a:latin typeface="Arial"/>
                <a:cs typeface="Arial"/>
              </a:rPr>
              <a:t>be detected.</a:t>
            </a:r>
            <a:endParaRPr sz="2000">
              <a:latin typeface="Arial"/>
              <a:cs typeface="Arial"/>
            </a:endParaRPr>
          </a:p>
          <a:p>
            <a:pPr marL="469900" marR="186690">
              <a:spcBef>
                <a:spcPts val="1000"/>
              </a:spcBef>
            </a:pP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b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15" dirty="0">
                <a:solidFill>
                  <a:srgbClr val="0000FF"/>
                </a:solidFill>
                <a:latin typeface="Arial"/>
                <a:cs typeface="Arial"/>
              </a:rPr>
              <a:t>very</a:t>
            </a:r>
            <a:r>
              <a:rPr b="1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weakest</a:t>
            </a:r>
            <a:r>
              <a:rPr b="1"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signals</a:t>
            </a:r>
            <a:r>
              <a:rPr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can</a:t>
            </a:r>
            <a:r>
              <a:rPr b="1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detected</a:t>
            </a:r>
            <a:r>
              <a:rPr b="1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rgbClr val="0000FF"/>
                </a:solidFill>
                <a:latin typeface="Arial"/>
                <a:cs typeface="Arial"/>
              </a:rPr>
              <a:t>above</a:t>
            </a:r>
            <a:r>
              <a:rPr b="1" spc="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noise </a:t>
            </a:r>
            <a:r>
              <a:rPr b="1" spc="-10" dirty="0">
                <a:solidFill>
                  <a:srgbClr val="0000FF"/>
                </a:solidFill>
                <a:latin typeface="Arial"/>
                <a:cs typeface="Arial"/>
              </a:rPr>
              <a:t>level,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whereas</a:t>
            </a:r>
            <a:r>
              <a:rPr b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strongest</a:t>
            </a:r>
            <a:r>
              <a:rPr b="1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signals</a:t>
            </a:r>
            <a:r>
              <a:rPr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(strong</a:t>
            </a:r>
            <a:r>
              <a:rPr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storms</a:t>
            </a:r>
            <a:r>
              <a:rPr b="1" spc="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at</a:t>
            </a:r>
            <a:r>
              <a:rPr b="1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close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range)</a:t>
            </a:r>
            <a:r>
              <a:rPr b="1" spc="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saturate </a:t>
            </a:r>
            <a:r>
              <a:rPr b="1" spc="-48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b="1" spc="-1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0000FF"/>
                </a:solidFill>
                <a:latin typeface="Arial"/>
                <a:cs typeface="Arial"/>
              </a:rPr>
              <a:t>receiver.</a:t>
            </a:r>
            <a:endParaRPr>
              <a:latin typeface="Arial"/>
              <a:cs typeface="Arial"/>
            </a:endParaRPr>
          </a:p>
          <a:p>
            <a:pPr marL="469900" marR="5080" algn="just">
              <a:spcBef>
                <a:spcPts val="1015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Radar </a:t>
            </a:r>
            <a:r>
              <a:rPr b="1" spc="-10" dirty="0">
                <a:solidFill>
                  <a:srgbClr val="0000FF"/>
                </a:solidFill>
                <a:latin typeface="Arial"/>
                <a:cs typeface="Arial"/>
              </a:rPr>
              <a:t>systems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typically use step attenuators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b="1" spc="5" dirty="0">
                <a:solidFill>
                  <a:srgbClr val="0000FF"/>
                </a:solidFill>
                <a:latin typeface="Arial"/>
                <a:cs typeface="Arial"/>
              </a:rPr>
              <a:t>lower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the </a:t>
            </a:r>
            <a:r>
              <a:rPr b="1" spc="5" dirty="0">
                <a:solidFill>
                  <a:srgbClr val="0000FF"/>
                </a:solidFill>
                <a:latin typeface="Arial"/>
                <a:cs typeface="Arial"/>
              </a:rPr>
              <a:t>power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return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from nearby strong storms,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by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decreasing the return </a:t>
            </a:r>
            <a:r>
              <a:rPr b="1" spc="5" dirty="0">
                <a:solidFill>
                  <a:srgbClr val="0000FF"/>
                </a:solidFill>
                <a:latin typeface="Arial"/>
                <a:cs typeface="Arial"/>
              </a:rPr>
              <a:t>power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by a </a:t>
            </a:r>
            <a:r>
              <a:rPr b="1" spc="5" dirty="0">
                <a:solidFill>
                  <a:srgbClr val="0000FF"/>
                </a:solidFill>
                <a:latin typeface="Arial"/>
                <a:cs typeface="Arial"/>
              </a:rPr>
              <a:t>known </a:t>
            </a:r>
            <a:r>
              <a:rPr b="1" spc="-4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amount</a:t>
            </a:r>
            <a:r>
              <a:rPr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prior to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detection by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20" dirty="0">
                <a:solidFill>
                  <a:srgbClr val="0000FF"/>
                </a:solidFill>
                <a:latin typeface="Arial"/>
                <a:cs typeface="Arial"/>
              </a:rPr>
              <a:t>receiver.</a:t>
            </a:r>
            <a:endParaRPr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0994" y="3665090"/>
            <a:ext cx="5265674" cy="2620300"/>
          </a:xfrm>
          <a:prstGeom prst="rect">
            <a:avLst/>
          </a:prstGeom>
        </p:spPr>
      </p:pic>
      <p:pic>
        <p:nvPicPr>
          <p:cNvPr id="6" name="object 50">
            <a:extLst>
              <a:ext uri="{FF2B5EF4-FFF2-40B4-BE49-F238E27FC236}">
                <a16:creationId xmlns:a16="http://schemas.microsoft.com/office/drawing/2014/main" id="{EE47100E-4DFA-4528-9788-513BE01A60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5314" y="3665090"/>
            <a:ext cx="3885010" cy="224743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4694" y="19304"/>
            <a:ext cx="7583170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10" dirty="0"/>
              <a:t>Tx</a:t>
            </a:r>
            <a:r>
              <a:rPr sz="4000" dirty="0"/>
              <a:t> </a:t>
            </a:r>
            <a:r>
              <a:rPr sz="4000" spc="-10" dirty="0"/>
              <a:t>Channel</a:t>
            </a:r>
            <a:r>
              <a:rPr sz="4000" spc="30" dirty="0"/>
              <a:t> </a:t>
            </a:r>
            <a:r>
              <a:rPr sz="4000" spc="-5" dirty="0"/>
              <a:t>Freq</a:t>
            </a:r>
            <a:r>
              <a:rPr sz="4000" spc="-10" dirty="0"/>
              <a:t> </a:t>
            </a:r>
            <a:r>
              <a:rPr sz="4000" spc="-5" dirty="0"/>
              <a:t>and</a:t>
            </a:r>
            <a:r>
              <a:rPr sz="4000" spc="-25" dirty="0"/>
              <a:t> </a:t>
            </a:r>
            <a:r>
              <a:rPr sz="4000" spc="-5" dirty="0"/>
              <a:t>Power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2887" y="3789363"/>
            <a:ext cx="7200900" cy="22955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1" y="908051"/>
            <a:ext cx="5362575" cy="26955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5550" y="19304"/>
            <a:ext cx="7602220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70" dirty="0"/>
              <a:t>STALO</a:t>
            </a:r>
            <a:r>
              <a:rPr sz="4000" dirty="0"/>
              <a:t> </a:t>
            </a:r>
            <a:r>
              <a:rPr sz="4000" spc="-5" dirty="0"/>
              <a:t>Frequency</a:t>
            </a:r>
            <a:r>
              <a:rPr sz="4000" spc="5" dirty="0"/>
              <a:t> </a:t>
            </a:r>
            <a:r>
              <a:rPr sz="4000" spc="-5" dirty="0"/>
              <a:t>&amp;</a:t>
            </a:r>
            <a:r>
              <a:rPr sz="4000" spc="-15" dirty="0"/>
              <a:t> </a:t>
            </a:r>
            <a:r>
              <a:rPr sz="4000" spc="-5" dirty="0"/>
              <a:t>Power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765175"/>
            <a:ext cx="8964930" cy="5168900"/>
            <a:chOff x="0" y="765175"/>
            <a:chExt cx="8964930" cy="51689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65175"/>
              <a:ext cx="4981575" cy="3467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4001" y="3254375"/>
              <a:ext cx="5400675" cy="2679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"/>
            <a:ext cx="9144000" cy="904875"/>
          </a:xfrm>
          <a:custGeom>
            <a:avLst/>
            <a:gdLst/>
            <a:ahLst/>
            <a:cxnLst/>
            <a:rect l="l" t="t" r="r" b="b"/>
            <a:pathLst>
              <a:path w="9144000" h="904875">
                <a:moveTo>
                  <a:pt x="9144000" y="0"/>
                </a:moveTo>
                <a:lnTo>
                  <a:pt x="0" y="0"/>
                </a:lnTo>
                <a:lnTo>
                  <a:pt x="0" y="904875"/>
                </a:lnTo>
                <a:lnTo>
                  <a:pt x="9144000" y="904875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40254" y="19304"/>
            <a:ext cx="7512050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8100">
              <a:spcBef>
                <a:spcPts val="95"/>
              </a:spcBef>
              <a:tabLst>
                <a:tab pos="1889760" algn="l"/>
              </a:tabLst>
            </a:pPr>
            <a:r>
              <a:rPr lang="en-IN" sz="4000" dirty="0"/>
              <a:t>        </a:t>
            </a:r>
            <a:r>
              <a:rPr sz="4000" dirty="0"/>
              <a:t>2</a:t>
            </a:r>
            <a:r>
              <a:rPr sz="3975" baseline="25157" dirty="0"/>
              <a:t>nd	</a:t>
            </a:r>
            <a:r>
              <a:rPr sz="4000" spc="-5" dirty="0"/>
              <a:t>LO</a:t>
            </a:r>
            <a:r>
              <a:rPr sz="4000" spc="-25" dirty="0"/>
              <a:t> </a:t>
            </a:r>
            <a:r>
              <a:rPr sz="4000" spc="-5" dirty="0"/>
              <a:t>Frequency</a:t>
            </a:r>
            <a:r>
              <a:rPr sz="4000" spc="-10" dirty="0"/>
              <a:t> </a:t>
            </a:r>
            <a:r>
              <a:rPr sz="4000" spc="-5" dirty="0"/>
              <a:t>&amp;</a:t>
            </a:r>
            <a:r>
              <a:rPr sz="4000" spc="-30" dirty="0"/>
              <a:t> </a:t>
            </a:r>
            <a:r>
              <a:rPr sz="4000" spc="-5" dirty="0"/>
              <a:t>Power</a:t>
            </a:r>
            <a:endParaRPr sz="40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908051"/>
            <a:ext cx="9144000" cy="5400675"/>
            <a:chOff x="0" y="908050"/>
            <a:chExt cx="9144000" cy="54006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08050"/>
              <a:ext cx="4867275" cy="29622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8101" y="3589401"/>
              <a:ext cx="5795898" cy="2719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6343" y="3691984"/>
            <a:ext cx="3116198" cy="256692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24000" y="0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9144000" y="0"/>
                </a:moveTo>
                <a:lnTo>
                  <a:pt x="0" y="0"/>
                </a:ln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-58546" y="-24606"/>
            <a:ext cx="12192000" cy="690574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3335">
              <a:spcBef>
                <a:spcPts val="105"/>
              </a:spcBef>
            </a:pPr>
            <a:r>
              <a:rPr spc="-155" dirty="0"/>
              <a:t> </a:t>
            </a:r>
            <a:r>
              <a:rPr dirty="0"/>
              <a:t>Antenna</a:t>
            </a:r>
            <a:r>
              <a:rPr spc="-60" dirty="0"/>
              <a:t> </a:t>
            </a:r>
            <a:r>
              <a:rPr dirty="0"/>
              <a:t>Beam</a:t>
            </a:r>
            <a:r>
              <a:rPr spc="-20" dirty="0"/>
              <a:t> </a:t>
            </a:r>
            <a:r>
              <a:rPr spc="-5" dirty="0"/>
              <a:t>Width</a:t>
            </a:r>
            <a:r>
              <a:rPr spc="-35" dirty="0"/>
              <a:t> </a:t>
            </a:r>
            <a:r>
              <a:rPr dirty="0"/>
              <a:t>&amp;</a:t>
            </a:r>
            <a:r>
              <a:rPr spc="-25" dirty="0"/>
              <a:t> </a:t>
            </a:r>
            <a:r>
              <a:rPr dirty="0"/>
              <a:t>Gain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454406" y="814071"/>
            <a:ext cx="9098280" cy="3649979"/>
            <a:chOff x="0" y="662051"/>
            <a:chExt cx="9098280" cy="364997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12817"/>
              <a:ext cx="4390819" cy="35988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6350" y="662051"/>
              <a:ext cx="4011676" cy="1388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82933" y="2359999"/>
              <a:ext cx="276860" cy="9525"/>
            </a:xfrm>
            <a:custGeom>
              <a:avLst/>
              <a:gdLst/>
              <a:ahLst/>
              <a:cxnLst/>
              <a:rect l="l" t="t" r="r" b="b"/>
              <a:pathLst>
                <a:path w="276860" h="9525">
                  <a:moveTo>
                    <a:pt x="276323" y="0"/>
                  </a:moveTo>
                  <a:lnTo>
                    <a:pt x="0" y="0"/>
                  </a:lnTo>
                  <a:lnTo>
                    <a:pt x="0" y="9086"/>
                  </a:lnTo>
                  <a:lnTo>
                    <a:pt x="276323" y="9086"/>
                  </a:lnTo>
                  <a:lnTo>
                    <a:pt x="2763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825447" y="2253107"/>
            <a:ext cx="117792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spcBef>
                <a:spcPts val="100"/>
              </a:spcBef>
              <a:tabLst>
                <a:tab pos="895350" algn="l"/>
              </a:tabLst>
            </a:pPr>
            <a:r>
              <a:rPr sz="1100" spc="30" dirty="0">
                <a:latin typeface="Cambria Math"/>
                <a:cs typeface="Cambria Math"/>
              </a:rPr>
              <a:t>𝑓</a:t>
            </a:r>
            <a:r>
              <a:rPr sz="1200" spc="44" baseline="27777" dirty="0">
                <a:latin typeface="Cambria Math"/>
                <a:cs typeface="Cambria Math"/>
              </a:rPr>
              <a:t>2</a:t>
            </a:r>
            <a:r>
              <a:rPr sz="1650" spc="44" baseline="2525" dirty="0">
                <a:latin typeface="Cambria Math"/>
                <a:cs typeface="Cambria Math"/>
              </a:rPr>
              <a:t>(</a:t>
            </a:r>
            <a:r>
              <a:rPr sz="1100" spc="30" dirty="0">
                <a:latin typeface="Cambria Math"/>
                <a:cs typeface="Cambria Math"/>
              </a:rPr>
              <a:t>𝜃</a:t>
            </a:r>
            <a:r>
              <a:rPr sz="1650" spc="44" baseline="2525" dirty="0">
                <a:latin typeface="Cambria Math"/>
                <a:cs typeface="Cambria Math"/>
              </a:rPr>
              <a:t>)</a:t>
            </a:r>
            <a:r>
              <a:rPr sz="1650" spc="82" baseline="2525" dirty="0">
                <a:latin typeface="Cambria Math"/>
                <a:cs typeface="Cambria Math"/>
              </a:rPr>
              <a:t> </a:t>
            </a:r>
            <a:r>
              <a:rPr sz="1100" spc="5" dirty="0">
                <a:latin typeface="Cambria Math"/>
                <a:cs typeface="Cambria Math"/>
              </a:rPr>
              <a:t>=	=</a:t>
            </a:r>
            <a:r>
              <a:rPr sz="1100" spc="229" dirty="0">
                <a:latin typeface="Cambria Math"/>
                <a:cs typeface="Cambria Math"/>
              </a:rPr>
              <a:t> </a:t>
            </a:r>
            <a:r>
              <a:rPr sz="1100" spc="125" dirty="0">
                <a:latin typeface="Cambria Math"/>
                <a:cs typeface="Cambria Math"/>
              </a:rPr>
              <a:t>{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6145" y="2212219"/>
            <a:ext cx="8255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800" dirty="0">
                <a:latin typeface="Cambria Math"/>
                <a:cs typeface="Cambria Math"/>
              </a:rPr>
              <a:t>2</a:t>
            </a:r>
            <a:endParaRPr sz="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71883" y="2345791"/>
            <a:ext cx="146685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596265" algn="l"/>
              </a:tabLst>
            </a:pPr>
            <a:r>
              <a:rPr sz="1100" spc="15" dirty="0">
                <a:latin typeface="Cambria Math"/>
                <a:cs typeface="Cambria Math"/>
              </a:rPr>
              <a:t>𝑆</a:t>
            </a:r>
            <a:r>
              <a:rPr sz="1100" spc="-5" dirty="0">
                <a:latin typeface="Cambria Math"/>
                <a:cs typeface="Cambria Math"/>
              </a:rPr>
              <a:t>(0</a:t>
            </a:r>
            <a:r>
              <a:rPr sz="1100" dirty="0">
                <a:latin typeface="Cambria Math"/>
                <a:cs typeface="Cambria Math"/>
              </a:rPr>
              <a:t>)	</a:t>
            </a:r>
            <a:r>
              <a:rPr sz="1650" spc="-7" baseline="2525" dirty="0">
                <a:latin typeface="Cambria Math"/>
                <a:cs typeface="Cambria Math"/>
              </a:rPr>
              <a:t>[(</a:t>
            </a:r>
            <a:r>
              <a:rPr sz="1100" spc="5" dirty="0">
                <a:latin typeface="Cambria Math"/>
                <a:cs typeface="Cambria Math"/>
              </a:rPr>
              <a:t>𝐷</a:t>
            </a:r>
            <a:r>
              <a:rPr sz="1100" spc="-40" dirty="0">
                <a:latin typeface="Cambria Math"/>
                <a:cs typeface="Cambria Math"/>
              </a:rPr>
              <a:t> </a:t>
            </a:r>
            <a:r>
              <a:rPr sz="1100" dirty="0">
                <a:latin typeface="Cambria Math"/>
                <a:cs typeface="Cambria Math"/>
              </a:rPr>
              <a:t>sin</a:t>
            </a:r>
            <a:r>
              <a:rPr sz="1100" spc="-70" dirty="0">
                <a:latin typeface="Cambria Math"/>
                <a:cs typeface="Cambria Math"/>
              </a:rPr>
              <a:t> </a:t>
            </a:r>
            <a:r>
              <a:rPr sz="1100" spc="40" dirty="0">
                <a:latin typeface="Cambria Math"/>
                <a:cs typeface="Cambria Math"/>
              </a:rPr>
              <a:t>𝜃</a:t>
            </a:r>
            <a:r>
              <a:rPr sz="1650" spc="-30" baseline="2525" dirty="0">
                <a:latin typeface="Cambria Math"/>
                <a:cs typeface="Cambria Math"/>
              </a:rPr>
              <a:t>)</a:t>
            </a:r>
            <a:r>
              <a:rPr sz="1650" spc="104" baseline="2525" dirty="0">
                <a:latin typeface="Cambria Math"/>
                <a:cs typeface="Cambria Math"/>
              </a:rPr>
              <a:t>/</a:t>
            </a:r>
            <a:r>
              <a:rPr sz="1100" spc="30" dirty="0">
                <a:latin typeface="Cambria Math"/>
                <a:cs typeface="Cambria Math"/>
              </a:rPr>
              <a:t>𝜆</a:t>
            </a:r>
            <a:r>
              <a:rPr sz="1650" spc="-7" baseline="2525" dirty="0">
                <a:latin typeface="Cambria Math"/>
                <a:cs typeface="Cambria Math"/>
              </a:rPr>
              <a:t>]</a:t>
            </a:r>
            <a:r>
              <a:rPr sz="1200" baseline="24305" dirty="0">
                <a:latin typeface="Cambria Math"/>
                <a:cs typeface="Cambria Math"/>
              </a:rPr>
              <a:t>2</a:t>
            </a:r>
            <a:endParaRPr sz="1200" baseline="24305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65375" y="2360000"/>
            <a:ext cx="845185" cy="9525"/>
          </a:xfrm>
          <a:custGeom>
            <a:avLst/>
            <a:gdLst/>
            <a:ahLst/>
            <a:cxnLst/>
            <a:rect l="l" t="t" r="r" b="b"/>
            <a:pathLst>
              <a:path w="845185" h="9525">
                <a:moveTo>
                  <a:pt x="845134" y="0"/>
                </a:moveTo>
                <a:lnTo>
                  <a:pt x="0" y="0"/>
                </a:lnTo>
                <a:lnTo>
                  <a:pt x="0" y="9086"/>
                </a:lnTo>
                <a:lnTo>
                  <a:pt x="845134" y="9086"/>
                </a:lnTo>
                <a:lnTo>
                  <a:pt x="8451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97835" y="2253107"/>
            <a:ext cx="9588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100" spc="125" dirty="0">
                <a:latin typeface="Cambria Math"/>
                <a:cs typeface="Cambria Math"/>
              </a:rPr>
              <a:t>}</a:t>
            </a:r>
            <a:endParaRPr sz="11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8834" y="2145284"/>
            <a:ext cx="1607185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  <a:tabLst>
                <a:tab pos="596265" algn="l"/>
              </a:tabLst>
            </a:pPr>
            <a:r>
              <a:rPr sz="1100" spc="15" dirty="0">
                <a:latin typeface="Cambria Math"/>
                <a:cs typeface="Cambria Math"/>
              </a:rPr>
              <a:t>𝑆</a:t>
            </a:r>
            <a:r>
              <a:rPr sz="1100" spc="-5" dirty="0">
                <a:latin typeface="Cambria Math"/>
                <a:cs typeface="Cambria Math"/>
              </a:rPr>
              <a:t>(</a:t>
            </a:r>
            <a:r>
              <a:rPr sz="1100" spc="30" dirty="0">
                <a:latin typeface="Cambria Math"/>
                <a:cs typeface="Cambria Math"/>
              </a:rPr>
              <a:t>𝜃</a:t>
            </a:r>
            <a:r>
              <a:rPr sz="1100" dirty="0">
                <a:latin typeface="Cambria Math"/>
                <a:cs typeface="Cambria Math"/>
              </a:rPr>
              <a:t>)	</a:t>
            </a:r>
            <a:r>
              <a:rPr sz="1100" spc="-5" dirty="0">
                <a:latin typeface="Cambria Math"/>
                <a:cs typeface="Cambria Math"/>
              </a:rPr>
              <a:t>8</a:t>
            </a:r>
            <a:r>
              <a:rPr sz="1100" spc="5" dirty="0">
                <a:latin typeface="Cambria Math"/>
                <a:cs typeface="Cambria Math"/>
              </a:rPr>
              <a:t>𝐽</a:t>
            </a:r>
            <a:r>
              <a:rPr sz="1100" dirty="0">
                <a:latin typeface="Cambria Math"/>
                <a:cs typeface="Cambria Math"/>
              </a:rPr>
              <a:t> </a:t>
            </a:r>
            <a:r>
              <a:rPr sz="1100" spc="-45" dirty="0">
                <a:latin typeface="Cambria Math"/>
                <a:cs typeface="Cambria Math"/>
              </a:rPr>
              <a:t> </a:t>
            </a:r>
            <a:r>
              <a:rPr sz="1650" spc="-7" baseline="2525" dirty="0">
                <a:latin typeface="Cambria Math"/>
                <a:cs typeface="Cambria Math"/>
              </a:rPr>
              <a:t>[</a:t>
            </a:r>
            <a:r>
              <a:rPr sz="1100" spc="5" dirty="0">
                <a:latin typeface="Cambria Math"/>
                <a:cs typeface="Cambria Math"/>
              </a:rPr>
              <a:t>𝐷</a:t>
            </a:r>
            <a:r>
              <a:rPr sz="1100" spc="-40" dirty="0">
                <a:latin typeface="Cambria Math"/>
                <a:cs typeface="Cambria Math"/>
              </a:rPr>
              <a:t> </a:t>
            </a:r>
            <a:r>
              <a:rPr sz="1100" dirty="0">
                <a:latin typeface="Cambria Math"/>
                <a:cs typeface="Cambria Math"/>
              </a:rPr>
              <a:t>sin</a:t>
            </a:r>
            <a:r>
              <a:rPr sz="1100" spc="-80" dirty="0">
                <a:latin typeface="Cambria Math"/>
                <a:cs typeface="Cambria Math"/>
              </a:rPr>
              <a:t> </a:t>
            </a:r>
            <a:r>
              <a:rPr sz="1100" spc="45" dirty="0">
                <a:latin typeface="Cambria Math"/>
                <a:cs typeface="Cambria Math"/>
              </a:rPr>
              <a:t>𝜃</a:t>
            </a:r>
            <a:r>
              <a:rPr sz="1650" spc="97" baseline="2525" dirty="0">
                <a:latin typeface="Cambria Math"/>
                <a:cs typeface="Cambria Math"/>
              </a:rPr>
              <a:t>/</a:t>
            </a:r>
            <a:r>
              <a:rPr sz="1100" spc="20" dirty="0">
                <a:latin typeface="Cambria Math"/>
                <a:cs typeface="Cambria Math"/>
              </a:rPr>
              <a:t>𝜆</a:t>
            </a:r>
            <a:r>
              <a:rPr sz="1650" baseline="2525" dirty="0">
                <a:latin typeface="Cambria Math"/>
                <a:cs typeface="Cambria Math"/>
              </a:rPr>
              <a:t>] </a:t>
            </a:r>
            <a:r>
              <a:rPr sz="1650" spc="89" baseline="2525" dirty="0">
                <a:latin typeface="Cambria Math"/>
                <a:cs typeface="Cambria Math"/>
              </a:rPr>
              <a:t> </a:t>
            </a:r>
            <a:r>
              <a:rPr sz="1200" baseline="41666" dirty="0">
                <a:latin typeface="Cambria Math"/>
                <a:cs typeface="Cambria Math"/>
              </a:rPr>
              <a:t>2</a:t>
            </a:r>
            <a:endParaRPr sz="1200" baseline="41666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62881" y="2570283"/>
            <a:ext cx="1902460" cy="24686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z="1500" spc="25" dirty="0">
                <a:latin typeface="Cambria Math"/>
                <a:cs typeface="Cambria Math"/>
              </a:rPr>
              <a:t>𝜃</a:t>
            </a:r>
            <a:r>
              <a:rPr sz="1500" spc="125" dirty="0">
                <a:latin typeface="Cambria Math"/>
                <a:cs typeface="Cambria Math"/>
              </a:rPr>
              <a:t> </a:t>
            </a:r>
            <a:r>
              <a:rPr sz="1500" spc="15" dirty="0">
                <a:latin typeface="Cambria Math"/>
                <a:cs typeface="Cambria Math"/>
              </a:rPr>
              <a:t>=</a:t>
            </a:r>
            <a:r>
              <a:rPr sz="1500" spc="80" dirty="0">
                <a:latin typeface="Cambria Math"/>
                <a:cs typeface="Cambria Math"/>
              </a:rPr>
              <a:t> </a:t>
            </a:r>
            <a:r>
              <a:rPr sz="1500" spc="5" dirty="0">
                <a:latin typeface="Cambria Math"/>
                <a:cs typeface="Cambria Math"/>
              </a:rPr>
              <a:t>1.2</a:t>
            </a:r>
            <a:r>
              <a:rPr sz="1500" spc="10" dirty="0">
                <a:latin typeface="Cambria Math"/>
                <a:cs typeface="Cambria Math"/>
              </a:rPr>
              <a:t>7</a:t>
            </a:r>
            <a:r>
              <a:rPr sz="1500" spc="-105" dirty="0">
                <a:latin typeface="Cambria Math"/>
                <a:cs typeface="Cambria Math"/>
              </a:rPr>
              <a:t> </a:t>
            </a:r>
            <a:r>
              <a:rPr sz="1500" spc="40" dirty="0">
                <a:latin typeface="Cambria Math"/>
                <a:cs typeface="Cambria Math"/>
              </a:rPr>
              <a:t>𝜆</a:t>
            </a:r>
            <a:r>
              <a:rPr sz="2250" spc="150" baseline="1851" dirty="0">
                <a:latin typeface="Cambria Math"/>
                <a:cs typeface="Cambria Math"/>
              </a:rPr>
              <a:t>/</a:t>
            </a:r>
            <a:r>
              <a:rPr sz="1500" spc="25" dirty="0">
                <a:latin typeface="Cambria Math"/>
                <a:cs typeface="Cambria Math"/>
              </a:rPr>
              <a:t>𝐷</a:t>
            </a:r>
            <a:r>
              <a:rPr sz="1500" spc="45" dirty="0">
                <a:latin typeface="Cambria Math"/>
                <a:cs typeface="Cambria Math"/>
              </a:rPr>
              <a:t> </a:t>
            </a:r>
            <a:r>
              <a:rPr sz="1500" spc="5" dirty="0">
                <a:latin typeface="Calibri"/>
                <a:cs typeface="Calibri"/>
              </a:rPr>
              <a:t>or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10" dirty="0">
                <a:latin typeface="Calibri"/>
                <a:cs typeface="Calibri"/>
              </a:rPr>
              <a:t>70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λ</a:t>
            </a:r>
            <a:r>
              <a:rPr sz="1500" spc="5" dirty="0">
                <a:latin typeface="Calibri"/>
                <a:cs typeface="Calibri"/>
              </a:rPr>
              <a:t>/D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9288" y="4464050"/>
            <a:ext cx="3876675" cy="17526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003800" y="4789628"/>
            <a:ext cx="4508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0" baseline="4629" dirty="0">
                <a:latin typeface="Times New Roman"/>
                <a:cs typeface="Times New Roman"/>
              </a:rPr>
              <a:t>g</a:t>
            </a:r>
            <a:r>
              <a:rPr spc="-15" baseline="4629" dirty="0">
                <a:latin typeface="Times New Roman"/>
                <a:cs typeface="Times New Roman"/>
              </a:rPr>
              <a:t>=</a:t>
            </a:r>
            <a:r>
              <a:rPr baseline="4629" dirty="0">
                <a:latin typeface="Times New Roman"/>
                <a:cs typeface="Times New Roman"/>
              </a:rPr>
              <a:t>S</a:t>
            </a:r>
            <a:r>
              <a:rPr sz="800" dirty="0">
                <a:latin typeface="Times New Roman"/>
                <a:cs typeface="Times New Roman"/>
              </a:rPr>
              <a:t>p</a:t>
            </a:r>
            <a:r>
              <a:rPr baseline="4629" dirty="0">
                <a:latin typeface="Times New Roman"/>
                <a:cs typeface="Times New Roman"/>
              </a:rPr>
              <a:t>/S</a:t>
            </a:r>
            <a:endParaRPr baseline="4629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88455" y="4432807"/>
            <a:ext cx="109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G=4πξ/θ</a:t>
            </a:r>
            <a:r>
              <a:rPr spc="15" dirty="0">
                <a:solidFill>
                  <a:srgbClr val="0000FF"/>
                </a:solidFill>
                <a:latin typeface="Cambria Math"/>
                <a:cs typeface="Cambria Math"/>
              </a:rPr>
              <a:t>𝞿</a:t>
            </a:r>
            <a:endParaRPr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37454" y="5094858"/>
            <a:ext cx="1442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G=</a:t>
            </a:r>
            <a:r>
              <a:rPr spc="-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4πξAe/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λ</a:t>
            </a:r>
            <a:r>
              <a:rPr spc="-7" baseline="25462" dirty="0">
                <a:solidFill>
                  <a:srgbClr val="0000FF"/>
                </a:solidFill>
                <a:latin typeface="Microsoft Sans Serif"/>
                <a:cs typeface="Microsoft Sans Serif"/>
              </a:rPr>
              <a:t>2</a:t>
            </a:r>
            <a:endParaRPr baseline="25462">
              <a:latin typeface="Microsoft Sans Serif"/>
              <a:cs typeface="Microsoft Sans Serif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93287" y="2039082"/>
            <a:ext cx="2508250" cy="16558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DE26-FD6B-4309-A618-B0AD850F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Calibration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710E4-2DA1-438E-90DA-311218E49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433" y="981722"/>
            <a:ext cx="11315739" cy="5091491"/>
          </a:xfrm>
        </p:spPr>
        <p:txBody>
          <a:bodyPr/>
          <a:lstStyle/>
          <a:p>
            <a:pPr algn="ctr"/>
            <a:r>
              <a:rPr lang="en-IN" dirty="0"/>
              <a:t>Weather radar Calibration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DCDC8B-43F0-483C-8CF6-B584CD0D7DD4}"/>
              </a:ext>
            </a:extLst>
          </p:cNvPr>
          <p:cNvCxnSpPr>
            <a:cxnSpLocks/>
          </p:cNvCxnSpPr>
          <p:nvPr/>
        </p:nvCxnSpPr>
        <p:spPr>
          <a:xfrm>
            <a:off x="5788241" y="1535837"/>
            <a:ext cx="0" cy="49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CE7CA9-D57B-4032-8951-E88B9ECF9B63}"/>
              </a:ext>
            </a:extLst>
          </p:cNvPr>
          <p:cNvCxnSpPr/>
          <p:nvPr/>
        </p:nvCxnSpPr>
        <p:spPr>
          <a:xfrm>
            <a:off x="1811044" y="2032986"/>
            <a:ext cx="8105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5B39DD-2497-4FE0-84D4-DC1BC0D1CA58}"/>
              </a:ext>
            </a:extLst>
          </p:cNvPr>
          <p:cNvCxnSpPr>
            <a:cxnSpLocks/>
          </p:cNvCxnSpPr>
          <p:nvPr/>
        </p:nvCxnSpPr>
        <p:spPr>
          <a:xfrm>
            <a:off x="1819921" y="2032986"/>
            <a:ext cx="0" cy="656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C92C3D-3C3A-4D61-8ED0-F56ACC26DA30}"/>
              </a:ext>
            </a:extLst>
          </p:cNvPr>
          <p:cNvCxnSpPr>
            <a:cxnSpLocks/>
          </p:cNvCxnSpPr>
          <p:nvPr/>
        </p:nvCxnSpPr>
        <p:spPr>
          <a:xfrm>
            <a:off x="5788241" y="2032986"/>
            <a:ext cx="0" cy="636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F9BAB6-C856-477D-8A12-C8504A3D305B}"/>
              </a:ext>
            </a:extLst>
          </p:cNvPr>
          <p:cNvCxnSpPr>
            <a:cxnSpLocks/>
          </p:cNvCxnSpPr>
          <p:nvPr/>
        </p:nvCxnSpPr>
        <p:spPr>
          <a:xfrm>
            <a:off x="9916357" y="2032986"/>
            <a:ext cx="0" cy="636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7CDC71A4-DE63-4DE4-8E5F-345733EBB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77479"/>
              </p:ext>
            </p:extLst>
          </p:nvPr>
        </p:nvGraphicFramePr>
        <p:xfrm>
          <a:off x="408373" y="2693633"/>
          <a:ext cx="310718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7184">
                  <a:extLst>
                    <a:ext uri="{9D8B030D-6E8A-4147-A177-3AD203B41FA5}">
                      <a16:colId xmlns:a16="http://schemas.microsoft.com/office/drawing/2014/main" val="2879311414"/>
                    </a:ext>
                  </a:extLst>
                </a:gridCol>
              </a:tblGrid>
              <a:tr h="34835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Transmitter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396924"/>
                  </a:ext>
                </a:extLst>
              </a:tr>
              <a:tr h="348356">
                <a:tc>
                  <a:txBody>
                    <a:bodyPr/>
                    <a:lstStyle/>
                    <a:p>
                      <a:pPr marL="12065" indent="0" algn="l" rtl="0" eaLnBrk="0" fontAlgn="base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</a:pPr>
                      <a:r>
                        <a:rPr lang="en-IN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Tx calibration</a:t>
                      </a:r>
                      <a:endParaRPr lang="en-US" sz="1800" b="1" kern="1200" spc="-5" dirty="0">
                        <a:solidFill>
                          <a:srgbClr val="0033CC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57853"/>
                  </a:ext>
                </a:extLst>
              </a:tr>
              <a:tr h="348356">
                <a:tc>
                  <a:txBody>
                    <a:bodyPr/>
                    <a:lstStyle/>
                    <a:p>
                      <a:pPr marL="1206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  <a:defRPr/>
                      </a:pPr>
                      <a:r>
                        <a:rPr lang="en-US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Transmitted Power, Frequency, PW &amp;  OBW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44671"/>
                  </a:ext>
                </a:extLst>
              </a:tr>
              <a:tr h="348356">
                <a:tc>
                  <a:txBody>
                    <a:bodyPr/>
                    <a:lstStyle/>
                    <a:p>
                      <a:pPr marL="1206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ClrTx/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  <a:defRPr/>
                      </a:pPr>
                      <a:r>
                        <a:rPr lang="en-IN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VSWR </a:t>
                      </a:r>
                      <a:endParaRPr lang="en-US" sz="1800" b="1" kern="1200" spc="-5" dirty="0">
                        <a:solidFill>
                          <a:srgbClr val="0033CC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44193"/>
                  </a:ext>
                </a:extLst>
              </a:tr>
            </a:tbl>
          </a:graphicData>
        </a:graphic>
      </p:graphicFrame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D017C3C6-A2FD-40C7-8709-050B95A1E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095983"/>
              </p:ext>
            </p:extLst>
          </p:nvPr>
        </p:nvGraphicFramePr>
        <p:xfrm>
          <a:off x="4154750" y="2689933"/>
          <a:ext cx="3263037" cy="3649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3037">
                  <a:extLst>
                    <a:ext uri="{9D8B030D-6E8A-4147-A177-3AD203B41FA5}">
                      <a16:colId xmlns:a16="http://schemas.microsoft.com/office/drawing/2014/main" val="2223109685"/>
                    </a:ext>
                  </a:extLst>
                </a:gridCol>
              </a:tblGrid>
              <a:tr h="33973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Receiver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759294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12065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</a:pPr>
                      <a:r>
                        <a:rPr lang="en-US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Noise Figure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41957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12065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</a:pPr>
                      <a:r>
                        <a:rPr lang="en-US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Front End Gain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24824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12065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</a:pPr>
                      <a:r>
                        <a:rPr lang="en-US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IRR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21218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12065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</a:pPr>
                      <a:r>
                        <a:rPr lang="en-US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MDS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794756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12065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</a:pPr>
                      <a:r>
                        <a:rPr lang="en-US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Dynamic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66485"/>
                  </a:ext>
                </a:extLst>
              </a:tr>
              <a:tr h="1104127">
                <a:tc>
                  <a:txBody>
                    <a:bodyPr/>
                    <a:lstStyle/>
                    <a:p>
                      <a:pPr marL="12065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</a:pPr>
                      <a:r>
                        <a:rPr lang="en-US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Freq &amp; Power at Test Points</a:t>
                      </a:r>
                    </a:p>
                    <a:p>
                      <a:pPr marL="12065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</a:pPr>
                      <a:r>
                        <a:rPr lang="en-US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-1.f. Tx Channel</a:t>
                      </a:r>
                    </a:p>
                    <a:p>
                      <a:pPr marL="12065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</a:pPr>
                      <a:r>
                        <a:rPr lang="en-US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-1.g. STALO</a:t>
                      </a:r>
                    </a:p>
                    <a:p>
                      <a:pPr marL="12065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</a:pPr>
                      <a:r>
                        <a:rPr lang="en-US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-1.h. 2nd 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997789"/>
                  </a:ext>
                </a:extLst>
              </a:tr>
            </a:tbl>
          </a:graphicData>
        </a:graphic>
      </p:graphicFrame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0DB8D1BC-F55E-4EC8-AC51-C26C17F38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805349"/>
              </p:ext>
            </p:extLst>
          </p:nvPr>
        </p:nvGraphicFramePr>
        <p:xfrm>
          <a:off x="8580269" y="2689933"/>
          <a:ext cx="235258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581">
                  <a:extLst>
                    <a:ext uri="{9D8B030D-6E8A-4147-A177-3AD203B41FA5}">
                      <a16:colId xmlns:a16="http://schemas.microsoft.com/office/drawing/2014/main" val="2972393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Antenna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63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2065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ct val="0"/>
                        </a:spcAft>
                        <a:buSzPct val="83333"/>
                        <a:buFont typeface="Wingdings" panose="05000000000000000000" pitchFamily="2" charset="2"/>
                        <a:buNone/>
                        <a:tabLst>
                          <a:tab pos="170180" algn="l"/>
                        </a:tabLst>
                      </a:pPr>
                      <a:r>
                        <a:rPr lang="en-US" sz="1800" b="1" kern="1200" spc="-5" dirty="0">
                          <a:solidFill>
                            <a:srgbClr val="0033CC"/>
                          </a:solidFill>
                          <a:latin typeface="Arial"/>
                          <a:ea typeface="+mn-ea"/>
                          <a:cs typeface="Arial"/>
                        </a:rPr>
                        <a:t>Sun Calibration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980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30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58653" y="-204187"/>
            <a:ext cx="10167152" cy="6319172"/>
            <a:chOff x="0" y="0"/>
            <a:chExt cx="10167152" cy="631917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7633" y="762000"/>
              <a:ext cx="2667000" cy="27713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1" y="3652175"/>
              <a:ext cx="3556000" cy="26669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8458" y="2147656"/>
              <a:ext cx="2667000" cy="3556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2552" y="2391052"/>
              <a:ext cx="2514600" cy="19811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9144000" cy="857250"/>
            </a:xfrm>
            <a:custGeom>
              <a:avLst/>
              <a:gdLst/>
              <a:ahLst/>
              <a:cxnLst/>
              <a:rect l="l" t="t" r="r" b="b"/>
              <a:pathLst>
                <a:path w="9144000" h="857250">
                  <a:moveTo>
                    <a:pt x="9144000" y="0"/>
                  </a:moveTo>
                  <a:lnTo>
                    <a:pt x="0" y="0"/>
                  </a:lnTo>
                  <a:lnTo>
                    <a:pt x="0" y="857250"/>
                  </a:lnTo>
                  <a:lnTo>
                    <a:pt x="9144000" y="8572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92C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24000" y="111913"/>
            <a:ext cx="12192000" cy="690574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3335">
              <a:spcBef>
                <a:spcPts val="105"/>
              </a:spcBef>
            </a:pPr>
            <a:r>
              <a:rPr dirty="0"/>
              <a:t>Antenna</a:t>
            </a:r>
            <a:r>
              <a:rPr spc="-60" dirty="0"/>
              <a:t> </a:t>
            </a:r>
            <a:r>
              <a:rPr dirty="0"/>
              <a:t>Beam</a:t>
            </a:r>
            <a:r>
              <a:rPr spc="-20" dirty="0"/>
              <a:t> </a:t>
            </a:r>
            <a:r>
              <a:rPr spc="-5" dirty="0"/>
              <a:t>Width</a:t>
            </a:r>
            <a:r>
              <a:rPr spc="-35" dirty="0"/>
              <a:t> </a:t>
            </a:r>
            <a:r>
              <a:rPr dirty="0"/>
              <a:t>&amp;</a:t>
            </a:r>
            <a:r>
              <a:rPr spc="-25" dirty="0"/>
              <a:t> </a:t>
            </a:r>
            <a:r>
              <a:rPr dirty="0"/>
              <a:t>Gain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9144000" y="0"/>
                </a:moveTo>
                <a:lnTo>
                  <a:pt x="0" y="0"/>
                </a:ln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41017" y="1080592"/>
            <a:ext cx="82022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Absolute</a:t>
            </a:r>
            <a:r>
              <a:rPr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check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 of</a:t>
            </a:r>
            <a:r>
              <a:rPr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weather</a:t>
            </a:r>
            <a:r>
              <a:rPr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radar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 calibration</a:t>
            </a:r>
            <a:r>
              <a:rPr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15" dirty="0">
                <a:solidFill>
                  <a:srgbClr val="0000FF"/>
                </a:solidFill>
                <a:latin typeface="Microsoft Sans Serif"/>
                <a:cs typeface="Microsoft Sans Serif"/>
              </a:rPr>
              <a:t>is</a:t>
            </a:r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through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solar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 flux </a:t>
            </a:r>
            <a:r>
              <a:rPr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measurement of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the sun,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as </a:t>
            </a:r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this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includes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the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entire gain of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the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radar inclusive of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 the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antenna, also </a:t>
            </a:r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valid in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finding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the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pointing accuracy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of the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Antenna/servo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systems</a:t>
            </a:r>
            <a:endParaRPr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2757" y="4758653"/>
            <a:ext cx="8250555" cy="1410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spcBef>
                <a:spcPts val="100"/>
              </a:spcBef>
            </a:pP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Sun </a:t>
            </a:r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is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 black body </a:t>
            </a:r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with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an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effective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temperature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of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5770 K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corresponding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to the </a:t>
            </a:r>
            <a:r>
              <a:rPr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peak at </a:t>
            </a:r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visible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wavelength.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However as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to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Planks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law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 measurable solar flux </a:t>
            </a:r>
            <a:r>
              <a:rPr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of </a:t>
            </a:r>
            <a:r>
              <a:rPr spc="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10-100</a:t>
            </a:r>
            <a:r>
              <a:rPr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sfu</a:t>
            </a:r>
            <a:r>
              <a:rPr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[1sfu</a:t>
            </a:r>
            <a:r>
              <a:rPr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=</a:t>
            </a:r>
            <a:r>
              <a:rPr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10</a:t>
            </a:r>
            <a:r>
              <a:rPr spc="-7" baseline="25462" dirty="0">
                <a:solidFill>
                  <a:srgbClr val="0000FF"/>
                </a:solidFill>
                <a:latin typeface="Microsoft Sans Serif"/>
                <a:cs typeface="Microsoft Sans Serif"/>
              </a:rPr>
              <a:t>-22</a:t>
            </a:r>
            <a:r>
              <a:rPr spc="262" baseline="25462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W/m</a:t>
            </a:r>
            <a:r>
              <a:rPr baseline="25462" dirty="0">
                <a:solidFill>
                  <a:srgbClr val="0000FF"/>
                </a:solidFill>
                <a:latin typeface="Microsoft Sans Serif"/>
                <a:cs typeface="Microsoft Sans Serif"/>
              </a:rPr>
              <a:t>2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/Hz]</a:t>
            </a:r>
            <a:r>
              <a:rPr spc="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is</a:t>
            </a:r>
            <a:r>
              <a:rPr spc="2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radiated</a:t>
            </a:r>
            <a:r>
              <a:rPr spc="2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at</a:t>
            </a:r>
            <a:r>
              <a:rPr spc="3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srgbClr val="0000FF"/>
                </a:solidFill>
                <a:latin typeface="Microsoft Sans Serif"/>
                <a:cs typeface="Microsoft Sans Serif"/>
              </a:rPr>
              <a:t>the</a:t>
            </a:r>
            <a:r>
              <a:rPr spc="1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microwave</a:t>
            </a:r>
            <a:r>
              <a:rPr spc="55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frequencies</a:t>
            </a:r>
            <a:endParaRPr lang="en-IN" spc="-5" dirty="0">
              <a:solidFill>
                <a:srgbClr val="0000FF"/>
              </a:solidFill>
              <a:latin typeface="Microsoft Sans Serif"/>
              <a:cs typeface="Microsoft Sans Serif"/>
            </a:endParaRPr>
          </a:p>
          <a:p>
            <a:pPr marL="38100" marR="30480" algn="just">
              <a:spcBef>
                <a:spcPts val="100"/>
              </a:spcBef>
            </a:pPr>
            <a:r>
              <a:rPr lang="en-US" spc="-5" dirty="0">
                <a:solidFill>
                  <a:srgbClr val="0000FF"/>
                </a:solidFill>
                <a:latin typeface="Microsoft Sans Serif"/>
                <a:cs typeface="Microsoft Sans Serif"/>
              </a:rPr>
              <a:t>Measurements can be obtained from the Solar Environment Center or Dominion Radio Astrophysical Observatory at Penticton, BC, Canada </a:t>
            </a:r>
            <a:endParaRPr spc="-5" dirty="0">
              <a:solidFill>
                <a:srgbClr val="0000FF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2175" y="1916118"/>
            <a:ext cx="5400648" cy="2611494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E40F36E-8A9C-466E-BA1B-0F2DB7EC8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</a:t>
            </a:r>
            <a:r>
              <a:rPr lang="en-US" spc="-55" dirty="0"/>
              <a:t> </a:t>
            </a:r>
            <a:r>
              <a:rPr lang="en-US" dirty="0"/>
              <a:t>Calibration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9144000" y="0"/>
                </a:moveTo>
                <a:lnTo>
                  <a:pt x="0" y="0"/>
                </a:ln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330940" y="124370"/>
            <a:ext cx="5090837" cy="505908"/>
          </a:xfrm>
          <a:prstGeom prst="rect">
            <a:avLst/>
          </a:prstGeom>
        </p:spPr>
        <p:txBody>
          <a:bodyPr vert="horz" wrap="square" lIns="0" tIns="1333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3970">
              <a:spcBef>
                <a:spcPts val="105"/>
              </a:spcBef>
            </a:pPr>
            <a:r>
              <a:rPr spc="-60" dirty="0"/>
              <a:t> </a:t>
            </a:r>
            <a:r>
              <a:rPr dirty="0"/>
              <a:t>Sun</a:t>
            </a:r>
            <a:r>
              <a:rPr spc="-55" dirty="0"/>
              <a:t> </a:t>
            </a:r>
            <a:r>
              <a:rPr dirty="0"/>
              <a:t>Calibration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96542" y="793496"/>
            <a:ext cx="6802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System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location</a:t>
            </a:r>
            <a:r>
              <a:rPr b="1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Local-Time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get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position</a:t>
            </a:r>
            <a:r>
              <a:rPr b="1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from</a:t>
            </a:r>
            <a:r>
              <a:rPr b="1" dirty="0">
                <a:solidFill>
                  <a:srgbClr val="0000FF"/>
                </a:solidFill>
                <a:latin typeface="Arial"/>
                <a:cs typeface="Arial"/>
              </a:rPr>
              <a:t> sun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 track</a:t>
            </a:r>
            <a:endParaRPr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7851" y="1052493"/>
            <a:ext cx="8569325" cy="5175250"/>
            <a:chOff x="323850" y="1052493"/>
            <a:chExt cx="8569325" cy="5175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312" y="1052493"/>
              <a:ext cx="6207064" cy="31893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50" y="4221201"/>
              <a:ext cx="2966178" cy="18922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1275" y="4005243"/>
              <a:ext cx="2089812" cy="22224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59626" y="4149725"/>
              <a:ext cx="2233549" cy="1943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66F0771A-681B-4659-AE73-2665ECDA0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904875"/>
          </a:xfrm>
        </p:spPr>
        <p:txBody>
          <a:bodyPr/>
          <a:lstStyle/>
          <a:p>
            <a:r>
              <a:rPr lang="en-US" altLang="en-US"/>
              <a:t>Metal Sphere Calibration</a:t>
            </a:r>
          </a:p>
        </p:txBody>
      </p:sp>
      <p:sp>
        <p:nvSpPr>
          <p:cNvPr id="71683" name="Text Placeholder 2">
            <a:extLst>
              <a:ext uri="{FF2B5EF4-FFF2-40B4-BE49-F238E27FC236}">
                <a16:creationId xmlns:a16="http://schemas.microsoft.com/office/drawing/2014/main" id="{524064FC-2D93-43C3-9876-5272C29F5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1" y="990601"/>
            <a:ext cx="8486775" cy="5153025"/>
          </a:xfrm>
        </p:spPr>
        <p:txBody>
          <a:bodyPr/>
          <a:lstStyle/>
          <a:p>
            <a:r>
              <a:rPr lang="en-US" altLang="en-US" sz="2800" dirty="0"/>
              <a:t>Metal sphere calibration is an end-to-end,  two-way reflectivity calibration, covering performance of the entire system from the transmitter to the remotely located metal sphere and back to the radar, right up to the reflectivity readout. </a:t>
            </a:r>
          </a:p>
          <a:p>
            <a:r>
              <a:rPr lang="en-US" altLang="en-US" sz="2800" dirty="0"/>
              <a:t>The procedures prescribed in  the text book “Polarimetric Doppler Weather Radar: Principles and Applications”  By V. N. </a:t>
            </a:r>
            <a:r>
              <a:rPr lang="en-US" altLang="en-US" sz="2800" dirty="0" err="1"/>
              <a:t>Bringi</a:t>
            </a:r>
            <a:r>
              <a:rPr lang="en-US" altLang="en-US" sz="2800" dirty="0"/>
              <a:t> and   V. Chandrasekar  (section 6.3, Radar Calibration page 334 &amp; 335) was followed in this experiment   </a:t>
            </a:r>
          </a:p>
          <a:p>
            <a:endParaRPr lang="en-US" altLang="en-US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87F66A2E-850A-459C-A9A8-4B02D2795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904875"/>
          </a:xfrm>
        </p:spPr>
        <p:txBody>
          <a:bodyPr/>
          <a:lstStyle/>
          <a:p>
            <a:r>
              <a:rPr lang="en-US" altLang="en-US"/>
              <a:t>Metal Sphere Calibration ….</a:t>
            </a:r>
          </a:p>
        </p:txBody>
      </p:sp>
      <p:sp>
        <p:nvSpPr>
          <p:cNvPr id="72707" name="Text Placeholder 2">
            <a:extLst>
              <a:ext uri="{FF2B5EF4-FFF2-40B4-BE49-F238E27FC236}">
                <a16:creationId xmlns:a16="http://schemas.microsoft.com/office/drawing/2014/main" id="{675AD899-7FF8-48CB-92D1-1F225B8A7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1" y="990601"/>
            <a:ext cx="8486775" cy="5153025"/>
          </a:xfrm>
        </p:spPr>
        <p:txBody>
          <a:bodyPr/>
          <a:lstStyle/>
          <a:p>
            <a:r>
              <a:rPr lang="en-US" altLang="en-US" sz="2800" dirty="0"/>
              <a:t>A Sphere of known diameter  (~30cm) surface of which is quoted with metal  was tied to a hydrogen filled balloon and launched into the atmosphere.</a:t>
            </a:r>
          </a:p>
          <a:p>
            <a:r>
              <a:rPr lang="en-US" altLang="en-US" sz="2800" dirty="0"/>
              <a:t>  </a:t>
            </a:r>
          </a:p>
          <a:p>
            <a:endParaRPr lang="en-US" altLang="en-US" sz="2800" dirty="0"/>
          </a:p>
        </p:txBody>
      </p:sp>
      <p:pic>
        <p:nvPicPr>
          <p:cNvPr id="72708" name="Picture 3">
            <a:extLst>
              <a:ext uri="{FF2B5EF4-FFF2-40B4-BE49-F238E27FC236}">
                <a16:creationId xmlns:a16="http://schemas.microsoft.com/office/drawing/2014/main" id="{67C831FE-1127-4853-8B16-FA139E3D3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95600"/>
            <a:ext cx="84201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>
            <a:extLst>
              <a:ext uri="{FF2B5EF4-FFF2-40B4-BE49-F238E27FC236}">
                <a16:creationId xmlns:a16="http://schemas.microsoft.com/office/drawing/2014/main" id="{CC7DE39C-6BAF-48CD-99F4-DC0474005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904875"/>
          </a:xfrm>
        </p:spPr>
        <p:txBody>
          <a:bodyPr/>
          <a:lstStyle/>
          <a:p>
            <a:r>
              <a:rPr lang="en-US" altLang="en-US" u="sng"/>
              <a:t>Metal Sphere Calibration …</a:t>
            </a:r>
            <a:endParaRPr lang="en-US" altLang="en-US"/>
          </a:p>
        </p:txBody>
      </p:sp>
      <p:sp>
        <p:nvSpPr>
          <p:cNvPr id="73731" name="Text Placeholder 2">
            <a:extLst>
              <a:ext uri="{FF2B5EF4-FFF2-40B4-BE49-F238E27FC236}">
                <a16:creationId xmlns:a16="http://schemas.microsoft.com/office/drawing/2014/main" id="{FBD5D080-55F2-45AA-AE05-07A1393A4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0" y="990601"/>
            <a:ext cx="8686800" cy="5153025"/>
          </a:xfrm>
        </p:spPr>
        <p:txBody>
          <a:bodyPr/>
          <a:lstStyle/>
          <a:p>
            <a:r>
              <a:rPr lang="en-US" altLang="en-US" sz="2800"/>
              <a:t>Radar Cross section (RCS) of a metal sphere of  known diameter &gt; the radar wavelength is constant (equal to the geometrical cross section area.  Why?)  and computable.</a:t>
            </a:r>
          </a:p>
          <a:p>
            <a:r>
              <a:rPr lang="en-US" altLang="en-US" sz="2800"/>
              <a:t> 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73732" name="Picture 3">
            <a:extLst>
              <a:ext uri="{FF2B5EF4-FFF2-40B4-BE49-F238E27FC236}">
                <a16:creationId xmlns:a16="http://schemas.microsoft.com/office/drawing/2014/main" id="{FAB91551-2BCC-455D-916E-761F6A6B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743201"/>
            <a:ext cx="4343400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>
            <a:extLst>
              <a:ext uri="{FF2B5EF4-FFF2-40B4-BE49-F238E27FC236}">
                <a16:creationId xmlns:a16="http://schemas.microsoft.com/office/drawing/2014/main" id="{4D731A6F-93F9-43D2-B85D-3C30C39F76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904875"/>
          </a:xfrm>
        </p:spPr>
        <p:txBody>
          <a:bodyPr/>
          <a:lstStyle/>
          <a:p>
            <a:r>
              <a:rPr lang="en-US" altLang="en-US"/>
              <a:t>Metal Sphere Calibration</a:t>
            </a:r>
          </a:p>
        </p:txBody>
      </p:sp>
      <p:sp>
        <p:nvSpPr>
          <p:cNvPr id="74755" name="Text Placeholder 2">
            <a:extLst>
              <a:ext uri="{FF2B5EF4-FFF2-40B4-BE49-F238E27FC236}">
                <a16:creationId xmlns:a16="http://schemas.microsoft.com/office/drawing/2014/main" id="{1D9AA96E-D335-4054-8A56-81CFB6956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1" y="990601"/>
            <a:ext cx="8486775" cy="5153025"/>
          </a:xfrm>
        </p:spPr>
        <p:txBody>
          <a:bodyPr/>
          <a:lstStyle/>
          <a:p>
            <a:r>
              <a:rPr lang="en-US" altLang="en-US" sz="2800"/>
              <a:t> Equivalent reflectivity factor (Ze) of the metal sphere can be computed using the expression</a:t>
            </a:r>
          </a:p>
        </p:txBody>
      </p:sp>
      <p:pic>
        <p:nvPicPr>
          <p:cNvPr id="74756" name="Picture 4">
            <a:extLst>
              <a:ext uri="{FF2B5EF4-FFF2-40B4-BE49-F238E27FC236}">
                <a16:creationId xmlns:a16="http://schemas.microsoft.com/office/drawing/2014/main" id="{C8396592-F793-4895-94C9-C29C7DCB8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81201"/>
            <a:ext cx="59436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5">
            <a:extLst>
              <a:ext uri="{FF2B5EF4-FFF2-40B4-BE49-F238E27FC236}">
                <a16:creationId xmlns:a16="http://schemas.microsoft.com/office/drawing/2014/main" id="{ACC20669-454F-4BAF-8993-281C362D2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83820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TextBox 6">
            <a:extLst>
              <a:ext uri="{FF2B5EF4-FFF2-40B4-BE49-F238E27FC236}">
                <a16:creationId xmlns:a16="http://schemas.microsoft.com/office/drawing/2014/main" id="{A2A7DE3A-6008-47E6-88C9-2F89CB7BB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029200"/>
            <a:ext cx="8458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3200" b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Font typeface="Wingdings" panose="05000000000000000000" pitchFamily="2" charset="2"/>
              <a:buChar char="§"/>
              <a:defRPr sz="3200" b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00FF"/>
                </a:solidFill>
              </a:rPr>
              <a:t>If, range =100 km, θ =Φ= 1°, D = 30 cm,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00FF"/>
                </a:solidFill>
              </a:rPr>
              <a:t> To = 1 </a:t>
            </a:r>
            <a:r>
              <a:rPr lang="en-US" altLang="en-US" sz="2800" dirty="0" err="1">
                <a:solidFill>
                  <a:srgbClr val="0000FF"/>
                </a:solidFill>
              </a:rPr>
              <a:t>μSec</a:t>
            </a:r>
            <a:r>
              <a:rPr lang="en-US" altLang="en-US" sz="2800" dirty="0">
                <a:solidFill>
                  <a:srgbClr val="0000FF"/>
                </a:solidFill>
              </a:rPr>
              <a:t>, K</a:t>
            </a:r>
            <a:r>
              <a:rPr lang="en-US" altLang="en-US" sz="2800" baseline="-25000" dirty="0">
                <a:solidFill>
                  <a:srgbClr val="0000FF"/>
                </a:solidFill>
              </a:rPr>
              <a:t>w</a:t>
            </a:r>
            <a:r>
              <a:rPr lang="en-US" altLang="en-US" sz="2800" baseline="30000" dirty="0">
                <a:solidFill>
                  <a:srgbClr val="0000FF"/>
                </a:solidFill>
              </a:rPr>
              <a:t>2 </a:t>
            </a:r>
            <a:r>
              <a:rPr lang="en-US" altLang="en-US" sz="2800" dirty="0">
                <a:solidFill>
                  <a:srgbClr val="0000FF"/>
                </a:solidFill>
              </a:rPr>
              <a:t>= 0.93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00FF"/>
                </a:solidFill>
              </a:rPr>
              <a:t> 			Ze =27.42763 </a:t>
            </a:r>
            <a:r>
              <a:rPr lang="en-US" altLang="en-US" sz="2800" dirty="0" err="1">
                <a:solidFill>
                  <a:srgbClr val="0000FF"/>
                </a:solidFill>
              </a:rPr>
              <a:t>dBZ</a:t>
            </a:r>
            <a:endParaRPr lang="en-US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FFF3CA5-FF5B-48B0-BF75-F17ACE080F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8231256"/>
              </p:ext>
            </p:extLst>
          </p:nvPr>
        </p:nvGraphicFramePr>
        <p:xfrm>
          <a:off x="10467975" y="2361460"/>
          <a:ext cx="434244" cy="614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crobat Document" r:id="rId5" imgW="5667375" imgH="8020050" progId="Acrobat.Document.DC">
                  <p:embed/>
                </p:oleObj>
              </mc:Choice>
              <mc:Fallback>
                <p:oleObj name="Acrobat Document" r:id="rId5" imgW="5667375" imgH="802005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67975" y="2361460"/>
                        <a:ext cx="434244" cy="614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9C77B367-33A8-45E9-9F36-2F07F5CDF3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904875"/>
          </a:xfrm>
        </p:spPr>
        <p:txBody>
          <a:bodyPr/>
          <a:lstStyle/>
          <a:p>
            <a:r>
              <a:rPr lang="en-US" altLang="en-US" u="sng"/>
              <a:t>Metal Sphere Calibration</a:t>
            </a:r>
            <a:endParaRPr lang="en-US" altLang="en-US"/>
          </a:p>
        </p:txBody>
      </p:sp>
      <p:sp>
        <p:nvSpPr>
          <p:cNvPr id="75779" name="Text Placeholder 2">
            <a:extLst>
              <a:ext uri="{FF2B5EF4-FFF2-40B4-BE49-F238E27FC236}">
                <a16:creationId xmlns:a16="http://schemas.microsoft.com/office/drawing/2014/main" id="{C7802825-6B9A-46C7-A436-1EB21DC53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1" y="990601"/>
            <a:ext cx="8486775" cy="5153025"/>
          </a:xfrm>
        </p:spPr>
        <p:txBody>
          <a:bodyPr/>
          <a:lstStyle/>
          <a:p>
            <a:r>
              <a:rPr lang="en-US" altLang="en-US" sz="2800"/>
              <a:t> The balloon was tracked by a tracking radar. </a:t>
            </a:r>
          </a:p>
          <a:p>
            <a:r>
              <a:rPr lang="en-US" altLang="en-US" sz="2800"/>
              <a:t>Co-ordinates of the sphere in space w.r.t the DWR is calculated and communicated to DWR over phone by the tracking radar at SHAR.</a:t>
            </a:r>
          </a:p>
          <a:p>
            <a:endParaRPr lang="en-US" altLang="en-US" sz="2800"/>
          </a:p>
          <a:p>
            <a:r>
              <a:rPr lang="en-US" altLang="en-US" sz="2800"/>
              <a:t> DWR tracked the sphere under the guidance of the tracking radar and recorded the reflectivity factor, using A-Scope (Range normalization off)</a:t>
            </a:r>
          </a:p>
          <a:p>
            <a:endParaRPr lang="en-US" altLang="en-US" sz="2800"/>
          </a:p>
          <a:p>
            <a:r>
              <a:rPr lang="en-US" altLang="en-US" sz="2800"/>
              <a:t>(Note that the dBZ values thus recorded are referenced to a standard range of 100 km)</a:t>
            </a:r>
          </a:p>
          <a:p>
            <a:r>
              <a:rPr lang="en-US" altLang="en-US" sz="2800"/>
              <a:t> 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>
            <a:extLst>
              <a:ext uri="{FF2B5EF4-FFF2-40B4-BE49-F238E27FC236}">
                <a16:creationId xmlns:a16="http://schemas.microsoft.com/office/drawing/2014/main" id="{E1B51323-58EF-4B8C-8666-3C246E5151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904875"/>
          </a:xfrm>
        </p:spPr>
        <p:txBody>
          <a:bodyPr/>
          <a:lstStyle/>
          <a:p>
            <a:r>
              <a:rPr lang="en-US" altLang="en-US" u="sng"/>
              <a:t>Metal Sphere Calibration …</a:t>
            </a:r>
            <a:endParaRPr lang="en-US" altLang="en-US"/>
          </a:p>
        </p:txBody>
      </p:sp>
      <p:sp>
        <p:nvSpPr>
          <p:cNvPr id="76803" name="Text Placeholder 2">
            <a:extLst>
              <a:ext uri="{FF2B5EF4-FFF2-40B4-BE49-F238E27FC236}">
                <a16:creationId xmlns:a16="http://schemas.microsoft.com/office/drawing/2014/main" id="{8C75B5B1-C021-4EC9-9DF2-FA24D76EA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1" y="990601"/>
            <a:ext cx="8486775" cy="5153025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76804" name="Picture 3" descr="MetalSphereMaxReflectivity.gif">
            <a:extLst>
              <a:ext uri="{FF2B5EF4-FFF2-40B4-BE49-F238E27FC236}">
                <a16:creationId xmlns:a16="http://schemas.microsoft.com/office/drawing/2014/main" id="{63CD27FE-170A-4471-B058-40E0679C3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372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55AA38FB-41AB-4A32-8157-A97D15BB6A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"/>
            <a:ext cx="9144000" cy="904875"/>
          </a:xfrm>
        </p:spPr>
        <p:txBody>
          <a:bodyPr/>
          <a:lstStyle/>
          <a:p>
            <a:r>
              <a:rPr lang="en-US" altLang="en-US" u="sng"/>
              <a:t>Metal Sphere Calibration</a:t>
            </a:r>
            <a:endParaRPr lang="en-US" altLang="en-US"/>
          </a:p>
        </p:txBody>
      </p:sp>
      <p:sp>
        <p:nvSpPr>
          <p:cNvPr id="77827" name="Text Placeholder 2">
            <a:extLst>
              <a:ext uri="{FF2B5EF4-FFF2-40B4-BE49-F238E27FC236}">
                <a16:creationId xmlns:a16="http://schemas.microsoft.com/office/drawing/2014/main" id="{B013E396-BA51-4966-BEEA-CF84E79B6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1" y="990601"/>
            <a:ext cx="8486775" cy="5153025"/>
          </a:xfrm>
        </p:spPr>
        <p:txBody>
          <a:bodyPr/>
          <a:lstStyle/>
          <a:p>
            <a:r>
              <a:rPr lang="en-US" altLang="en-US" sz="2800" dirty="0"/>
              <a:t>AS observed fluctuations were due to  tracking error, maximum of the recorded value is taken as  representative of the metal sphere RCS.</a:t>
            </a:r>
          </a:p>
          <a:p>
            <a:endParaRPr lang="en-US" altLang="en-US" sz="2800" dirty="0"/>
          </a:p>
          <a:p>
            <a:r>
              <a:rPr lang="en-US" altLang="en-US" sz="2800" dirty="0"/>
              <a:t>Where </a:t>
            </a:r>
            <a:r>
              <a:rPr lang="en-US" altLang="en-US" sz="2800" dirty="0" err="1"/>
              <a:t>aIt</a:t>
            </a:r>
            <a:r>
              <a:rPr lang="en-US" altLang="en-US" sz="2800" dirty="0"/>
              <a:t> was 29 </a:t>
            </a:r>
            <a:r>
              <a:rPr lang="en-US" altLang="en-US" sz="2800" dirty="0" err="1"/>
              <a:t>dBZ</a:t>
            </a:r>
            <a:r>
              <a:rPr lang="en-US" altLang="en-US" sz="2800" dirty="0"/>
              <a:t>, </a:t>
            </a:r>
          </a:p>
          <a:p>
            <a:r>
              <a:rPr lang="en-US" altLang="en-US" sz="2800" dirty="0"/>
              <a:t>s expected value was 27.43 </a:t>
            </a:r>
            <a:r>
              <a:rPr lang="en-US" altLang="en-US" sz="2800" dirty="0" err="1"/>
              <a:t>dBZ</a:t>
            </a:r>
            <a:r>
              <a:rPr lang="en-US" altLang="en-US" sz="2800" dirty="0"/>
              <a:t>.</a:t>
            </a:r>
          </a:p>
          <a:p>
            <a:r>
              <a:rPr lang="en-US" altLang="en-US" sz="2800" dirty="0"/>
              <a:t>Difference between the two  is the error in the radar constant in use.</a:t>
            </a:r>
          </a:p>
          <a:p>
            <a:r>
              <a:rPr lang="en-US" altLang="en-US" sz="2800" dirty="0"/>
              <a:t>Here, the error  was +1.57 dB and </a:t>
            </a:r>
          </a:p>
          <a:p>
            <a:r>
              <a:rPr lang="en-US" altLang="en-US" sz="2800" dirty="0"/>
              <a:t>	the correction to be applied was  -1.57 dB</a:t>
            </a:r>
          </a:p>
          <a:p>
            <a:endParaRPr lang="en-US" altLang="en-US" sz="2800" dirty="0"/>
          </a:p>
          <a:p>
            <a:endParaRPr lang="en-US" altLang="en-US" sz="2800" dirty="0"/>
          </a:p>
        </p:txBody>
      </p:sp>
      <p:sp>
        <p:nvSpPr>
          <p:cNvPr id="77828" name="TextBox 5">
            <a:extLst>
              <a:ext uri="{FF2B5EF4-FFF2-40B4-BE49-F238E27FC236}">
                <a16:creationId xmlns:a16="http://schemas.microsoft.com/office/drawing/2014/main" id="{77E87C4D-D36B-467E-9D5E-F0FEE3632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6400" y="2895601"/>
            <a:ext cx="76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v"/>
              <a:defRPr sz="3200" b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31725" indent="-37474525">
              <a:spcBef>
                <a:spcPct val="20000"/>
              </a:spcBef>
              <a:buFont typeface="Wingdings" panose="05000000000000000000" pitchFamily="2" charset="2"/>
              <a:buChar char="§"/>
              <a:defRPr sz="3200" b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98363-5A14-4E6A-B707-AB4A2A73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pc="-10" dirty="0">
                <a:solidFill>
                  <a:schemeClr val="bg2"/>
                </a:solidFill>
              </a:rPr>
              <a:t>MEASUREMENT</a:t>
            </a:r>
            <a:r>
              <a:rPr lang="en-US" sz="4000" spc="35" dirty="0">
                <a:solidFill>
                  <a:schemeClr val="bg2"/>
                </a:solidFill>
              </a:rPr>
              <a:t> </a:t>
            </a:r>
            <a:r>
              <a:rPr lang="en-US" sz="4000" spc="-10" dirty="0">
                <a:solidFill>
                  <a:schemeClr val="bg2"/>
                </a:solidFill>
              </a:rPr>
              <a:t>EQUIPMENTS</a:t>
            </a:r>
            <a:r>
              <a:rPr lang="en-US" sz="4000" spc="25" dirty="0">
                <a:solidFill>
                  <a:schemeClr val="bg2"/>
                </a:solidFill>
              </a:rPr>
              <a:t> </a:t>
            </a:r>
            <a:r>
              <a:rPr lang="en-US" sz="4000" spc="-10" dirty="0">
                <a:solidFill>
                  <a:schemeClr val="bg2"/>
                </a:solidFill>
              </a:rPr>
              <a:t>USED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3A981-D5C4-409D-9363-78D230820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066" y="904860"/>
            <a:ext cx="11759953" cy="515304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700"/>
              </a:spcBef>
              <a:buSzPct val="83333"/>
              <a:tabLst>
                <a:tab pos="170180" algn="l"/>
              </a:tabLst>
            </a:pP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Spectrum</a:t>
            </a:r>
            <a:r>
              <a:rPr lang="en-US" sz="3600" b="1" spc="-10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Analyzer</a:t>
            </a:r>
            <a:endParaRPr lang="en-US" sz="360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600"/>
              </a:spcBef>
              <a:tabLst>
                <a:tab pos="201930" algn="l"/>
              </a:tabLst>
            </a:pP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Signal</a:t>
            </a:r>
            <a:r>
              <a:rPr lang="en-US" sz="3600" b="1" spc="-1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Generator</a:t>
            </a:r>
            <a:r>
              <a:rPr lang="en-US" sz="3600" b="1" spc="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</a:p>
          <a:p>
            <a:pPr marL="12065">
              <a:lnSpc>
                <a:spcPct val="100000"/>
              </a:lnSpc>
              <a:spcBef>
                <a:spcPts val="600"/>
              </a:spcBef>
              <a:tabLst>
                <a:tab pos="201930" algn="l"/>
              </a:tabLst>
            </a:pPr>
            <a:r>
              <a:rPr lang="en-US" sz="3600" b="1" dirty="0">
                <a:solidFill>
                  <a:srgbClr val="0033CC"/>
                </a:solidFill>
                <a:latin typeface="Arial"/>
                <a:cs typeface="Arial"/>
              </a:rPr>
              <a:t>Power</a:t>
            </a:r>
            <a:r>
              <a:rPr lang="en-US" sz="3600" b="1" spc="-4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sz="3600" b="1" dirty="0">
                <a:solidFill>
                  <a:srgbClr val="0033CC"/>
                </a:solidFill>
                <a:latin typeface="Arial"/>
                <a:cs typeface="Arial"/>
              </a:rPr>
              <a:t>Meter</a:t>
            </a: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sz="3600" b="1" spc="5" dirty="0">
                <a:solidFill>
                  <a:srgbClr val="0033CC"/>
                </a:solidFill>
                <a:latin typeface="Arial"/>
                <a:cs typeface="Arial"/>
              </a:rPr>
              <a:t>with</a:t>
            </a:r>
            <a:r>
              <a:rPr lang="en-US" sz="3600" b="1" spc="-6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suitable</a:t>
            </a:r>
            <a:r>
              <a:rPr lang="en-US" sz="3600" b="1" spc="-2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Sensor</a:t>
            </a:r>
            <a:endParaRPr lang="en-US" sz="360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600"/>
              </a:spcBef>
              <a:tabLst>
                <a:tab pos="191135" algn="l"/>
              </a:tabLst>
            </a:pP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Attenuators</a:t>
            </a:r>
            <a:endParaRPr lang="en-US" sz="360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600"/>
              </a:spcBef>
              <a:tabLst>
                <a:tab pos="201930" algn="l"/>
              </a:tabLst>
            </a:pP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Oscilloscope</a:t>
            </a:r>
            <a:endParaRPr lang="en-US" sz="360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605"/>
              </a:spcBef>
              <a:tabLst>
                <a:tab pos="201930" algn="l"/>
              </a:tabLst>
            </a:pPr>
            <a:r>
              <a:rPr lang="en-US" sz="3600" b="1" spc="-10" dirty="0">
                <a:solidFill>
                  <a:srgbClr val="0033CC"/>
                </a:solidFill>
                <a:latin typeface="Arial"/>
                <a:cs typeface="Arial"/>
              </a:rPr>
              <a:t>Crystal</a:t>
            </a:r>
            <a:r>
              <a:rPr lang="en-US" sz="3600" b="1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Detector</a:t>
            </a:r>
            <a:endParaRPr lang="en-US" sz="360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600"/>
              </a:spcBef>
              <a:tabLst>
                <a:tab pos="201930" algn="l"/>
              </a:tabLst>
            </a:pP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Multimeter</a:t>
            </a:r>
            <a:endParaRPr lang="en-US" sz="360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600"/>
              </a:spcBef>
              <a:tabLst>
                <a:tab pos="201930" algn="l"/>
              </a:tabLst>
            </a:pP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Cables,</a:t>
            </a:r>
            <a:r>
              <a:rPr lang="en-US" sz="3600" b="1" spc="1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transitions</a:t>
            </a:r>
            <a:r>
              <a:rPr lang="en-US" sz="3600" b="1" spc="-1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sz="3600" b="1" dirty="0">
                <a:solidFill>
                  <a:srgbClr val="0033CC"/>
                </a:solidFill>
                <a:latin typeface="Arial"/>
                <a:cs typeface="Arial"/>
              </a:rPr>
              <a:t>and </a:t>
            </a: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terminations,</a:t>
            </a:r>
            <a:r>
              <a:rPr lang="en-US" sz="3600" b="1" spc="10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Cable</a:t>
            </a:r>
            <a:r>
              <a:rPr lang="en-US" sz="3600" b="1" spc="-85" dirty="0">
                <a:solidFill>
                  <a:srgbClr val="0033CC"/>
                </a:solidFill>
                <a:latin typeface="Arial"/>
                <a:cs typeface="Arial"/>
              </a:rPr>
              <a:t> </a:t>
            </a:r>
            <a:r>
              <a:rPr lang="en-US" sz="3600" b="1" spc="-5" dirty="0">
                <a:solidFill>
                  <a:srgbClr val="0033CC"/>
                </a:solidFill>
                <a:latin typeface="Arial"/>
                <a:cs typeface="Arial"/>
              </a:rPr>
              <a:t>Adaptors</a:t>
            </a:r>
            <a:endParaRPr lang="en-US" sz="36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52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1B5C-37E6-4BF7-8F5C-A61C8F2B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6EDD8-88E1-4B01-9C95-B30C51759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044" y="3343183"/>
            <a:ext cx="11315739" cy="997998"/>
          </a:xfrm>
        </p:spPr>
        <p:txBody>
          <a:bodyPr/>
          <a:lstStyle/>
          <a:p>
            <a:pPr algn="ctr"/>
            <a:r>
              <a:rPr lang="en-IN" dirty="0"/>
              <a:t>Thank you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7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F716-A424-424B-8456-CF3167C9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Tx Calibration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0A1FA-3387-4FD3-8403-EF90E16987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A0EA1B5-4C75-45A0-BBA7-6060282AC7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043185"/>
              </p:ext>
            </p:extLst>
          </p:nvPr>
        </p:nvGraphicFramePr>
        <p:xfrm>
          <a:off x="3042364" y="3585154"/>
          <a:ext cx="4741683" cy="1338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r:id="rId3" imgW="1651000" imgH="457200" progId="Equation.3">
                  <p:embed/>
                </p:oleObj>
              </mc:Choice>
              <mc:Fallback>
                <p:oleObj r:id="rId3" imgW="1651000" imgH="45720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9B618638-824D-3A19-C8ED-72B3C1D036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2364" y="3585154"/>
                        <a:ext cx="4741683" cy="13386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7B03D48-8559-4F8D-B1E9-FD744FD6E067}"/>
              </a:ext>
            </a:extLst>
          </p:cNvPr>
          <p:cNvSpPr txBox="1"/>
          <p:nvPr/>
        </p:nvSpPr>
        <p:spPr>
          <a:xfrm>
            <a:off x="2230469" y="5178301"/>
            <a:ext cx="6094428" cy="689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 =  CP</a:t>
            </a:r>
            <a:r>
              <a:rPr lang="en-US" sz="3600" baseline="-25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3600" baseline="30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IN" sz="36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63D56E-BEFD-47D9-8670-68166526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992" y="990600"/>
            <a:ext cx="6396268" cy="259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23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91440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0" y="914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7442" y="93981"/>
            <a:ext cx="5897245" cy="696595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POWER</a:t>
            </a:r>
            <a:r>
              <a:rPr spc="-80" dirty="0"/>
              <a:t> </a:t>
            </a:r>
            <a:r>
              <a:rPr dirty="0"/>
              <a:t>Measurement</a:t>
            </a:r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5140" y="986384"/>
            <a:ext cx="7543800" cy="11490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marR="5080" indent="-1905">
              <a:lnSpc>
                <a:spcPct val="120900"/>
              </a:lnSpc>
              <a:spcBef>
                <a:spcPts val="100"/>
              </a:spcBef>
              <a:buSzPct val="96875"/>
              <a:buFont typeface="Wingdings"/>
              <a:buChar char=""/>
              <a:tabLst>
                <a:tab pos="376555" algn="l"/>
              </a:tabLst>
            </a:pPr>
            <a:r>
              <a:rPr sz="3200" b="1" dirty="0">
                <a:solidFill>
                  <a:srgbClr val="003399"/>
                </a:solidFill>
                <a:latin typeface="Arial"/>
                <a:cs typeface="Arial"/>
              </a:rPr>
              <a:t>Derive </a:t>
            </a:r>
            <a:r>
              <a:rPr sz="3200" b="1" spc="-5" dirty="0">
                <a:solidFill>
                  <a:srgbClr val="003399"/>
                </a:solidFill>
                <a:latin typeface="Arial"/>
                <a:cs typeface="Arial"/>
              </a:rPr>
              <a:t>Peak </a:t>
            </a:r>
            <a:r>
              <a:rPr sz="3200" b="1" dirty="0">
                <a:solidFill>
                  <a:srgbClr val="003399"/>
                </a:solidFill>
                <a:latin typeface="Arial"/>
                <a:cs typeface="Arial"/>
              </a:rPr>
              <a:t>Power from </a:t>
            </a:r>
            <a:r>
              <a:rPr sz="3200" b="1" spc="-40" dirty="0">
                <a:solidFill>
                  <a:srgbClr val="003399"/>
                </a:solidFill>
                <a:latin typeface="Arial"/>
                <a:cs typeface="Arial"/>
              </a:rPr>
              <a:t>Avg </a:t>
            </a:r>
            <a:r>
              <a:rPr sz="3200" b="1" dirty="0">
                <a:solidFill>
                  <a:srgbClr val="003399"/>
                </a:solidFill>
                <a:latin typeface="Arial"/>
                <a:cs typeface="Arial"/>
              </a:rPr>
              <a:t>Power </a:t>
            </a:r>
            <a:r>
              <a:rPr sz="3200" b="1" spc="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3399"/>
                </a:solidFill>
                <a:latin typeface="Arial"/>
                <a:cs typeface="Arial"/>
              </a:rPr>
              <a:t>Pp/Pa=PRT/PW</a:t>
            </a:r>
            <a:r>
              <a:rPr sz="3200" b="1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3399"/>
                </a:solidFill>
                <a:latin typeface="Arial"/>
                <a:cs typeface="Arial"/>
              </a:rPr>
              <a:t>=</a:t>
            </a:r>
            <a:r>
              <a:rPr sz="3200" b="1" spc="-2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3399"/>
                </a:solidFill>
                <a:latin typeface="Arial"/>
                <a:cs typeface="Arial"/>
              </a:rPr>
              <a:t>10*log(1/PRF*PW)</a:t>
            </a:r>
            <a:r>
              <a:rPr sz="3200" b="1" spc="-6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003399"/>
                </a:solidFill>
                <a:latin typeface="Arial"/>
                <a:cs typeface="Arial"/>
              </a:rPr>
              <a:t>dB</a:t>
            </a:r>
            <a:endParaRPr sz="32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11220" y="2768520"/>
            <a:ext cx="5173980" cy="1537335"/>
            <a:chOff x="-12780" y="2768519"/>
            <a:chExt cx="5173980" cy="1537335"/>
          </a:xfrm>
        </p:grpSpPr>
        <p:sp>
          <p:nvSpPr>
            <p:cNvPr id="6" name="object 6"/>
            <p:cNvSpPr/>
            <p:nvPr/>
          </p:nvSpPr>
          <p:spPr>
            <a:xfrm>
              <a:off x="0" y="2781299"/>
              <a:ext cx="576580" cy="1511300"/>
            </a:xfrm>
            <a:custGeom>
              <a:avLst/>
              <a:gdLst/>
              <a:ahLst/>
              <a:cxnLst/>
              <a:rect l="l" t="t" r="r" b="b"/>
              <a:pathLst>
                <a:path w="576580" h="1511300">
                  <a:moveTo>
                    <a:pt x="576262" y="0"/>
                  </a:moveTo>
                  <a:lnTo>
                    <a:pt x="0" y="0"/>
                  </a:lnTo>
                  <a:lnTo>
                    <a:pt x="0" y="1511300"/>
                  </a:lnTo>
                  <a:lnTo>
                    <a:pt x="576262" y="1511300"/>
                  </a:lnTo>
                  <a:lnTo>
                    <a:pt x="5762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781299"/>
              <a:ext cx="576580" cy="1511300"/>
            </a:xfrm>
            <a:custGeom>
              <a:avLst/>
              <a:gdLst/>
              <a:ahLst/>
              <a:cxnLst/>
              <a:rect l="l" t="t" r="r" b="b"/>
              <a:pathLst>
                <a:path w="576580" h="1511300">
                  <a:moveTo>
                    <a:pt x="0" y="1511300"/>
                  </a:moveTo>
                  <a:lnTo>
                    <a:pt x="576262" y="1511300"/>
                  </a:lnTo>
                  <a:lnTo>
                    <a:pt x="576262" y="0"/>
                  </a:lnTo>
                  <a:lnTo>
                    <a:pt x="0" y="0"/>
                  </a:lnTo>
                  <a:lnTo>
                    <a:pt x="0" y="1511300"/>
                  </a:lnTo>
                  <a:close/>
                </a:path>
              </a:pathLst>
            </a:custGeom>
            <a:ln w="25560">
              <a:solidFill>
                <a:srgbClr val="385D8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5875" y="2781299"/>
              <a:ext cx="576580" cy="1511300"/>
            </a:xfrm>
            <a:custGeom>
              <a:avLst/>
              <a:gdLst/>
              <a:ahLst/>
              <a:cxnLst/>
              <a:rect l="l" t="t" r="r" b="b"/>
              <a:pathLst>
                <a:path w="576580" h="1511300">
                  <a:moveTo>
                    <a:pt x="576262" y="0"/>
                  </a:moveTo>
                  <a:lnTo>
                    <a:pt x="0" y="0"/>
                  </a:lnTo>
                  <a:lnTo>
                    <a:pt x="0" y="1511300"/>
                  </a:lnTo>
                  <a:lnTo>
                    <a:pt x="576262" y="1511300"/>
                  </a:lnTo>
                  <a:lnTo>
                    <a:pt x="576262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5875" y="2781299"/>
              <a:ext cx="576580" cy="1511300"/>
            </a:xfrm>
            <a:custGeom>
              <a:avLst/>
              <a:gdLst/>
              <a:ahLst/>
              <a:cxnLst/>
              <a:rect l="l" t="t" r="r" b="b"/>
              <a:pathLst>
                <a:path w="576580" h="1511300">
                  <a:moveTo>
                    <a:pt x="0" y="1511300"/>
                  </a:moveTo>
                  <a:lnTo>
                    <a:pt x="576262" y="1511300"/>
                  </a:lnTo>
                  <a:lnTo>
                    <a:pt x="576262" y="0"/>
                  </a:lnTo>
                  <a:lnTo>
                    <a:pt x="0" y="0"/>
                  </a:lnTo>
                  <a:lnTo>
                    <a:pt x="0" y="1511300"/>
                  </a:lnTo>
                  <a:close/>
                </a:path>
              </a:pathLst>
            </a:custGeom>
            <a:ln w="2556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933825"/>
              <a:ext cx="2555875" cy="358775"/>
            </a:xfrm>
            <a:custGeom>
              <a:avLst/>
              <a:gdLst/>
              <a:ahLst/>
              <a:cxnLst/>
              <a:rect l="l" t="t" r="r" b="b"/>
              <a:pathLst>
                <a:path w="2555875" h="358775">
                  <a:moveTo>
                    <a:pt x="2555875" y="0"/>
                  </a:moveTo>
                  <a:lnTo>
                    <a:pt x="0" y="0"/>
                  </a:lnTo>
                  <a:lnTo>
                    <a:pt x="0" y="358775"/>
                  </a:lnTo>
                  <a:lnTo>
                    <a:pt x="2555875" y="358775"/>
                  </a:lnTo>
                  <a:lnTo>
                    <a:pt x="2555875" y="0"/>
                  </a:lnTo>
                  <a:close/>
                </a:path>
              </a:pathLst>
            </a:custGeom>
            <a:solidFill>
              <a:srgbClr val="E6B8B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933825"/>
              <a:ext cx="2555875" cy="358775"/>
            </a:xfrm>
            <a:custGeom>
              <a:avLst/>
              <a:gdLst/>
              <a:ahLst/>
              <a:cxnLst/>
              <a:rect l="l" t="t" r="r" b="b"/>
              <a:pathLst>
                <a:path w="2555875" h="358775">
                  <a:moveTo>
                    <a:pt x="0" y="358775"/>
                  </a:moveTo>
                  <a:lnTo>
                    <a:pt x="2555875" y="358775"/>
                  </a:lnTo>
                  <a:lnTo>
                    <a:pt x="2555875" y="0"/>
                  </a:lnTo>
                  <a:lnTo>
                    <a:pt x="0" y="0"/>
                  </a:lnTo>
                  <a:lnTo>
                    <a:pt x="0" y="358775"/>
                  </a:lnTo>
                  <a:close/>
                </a:path>
              </a:pathLst>
            </a:custGeom>
            <a:ln w="25560">
              <a:solidFill>
                <a:srgbClr val="385D8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92451" y="3933825"/>
              <a:ext cx="2555875" cy="358775"/>
            </a:xfrm>
            <a:custGeom>
              <a:avLst/>
              <a:gdLst/>
              <a:ahLst/>
              <a:cxnLst/>
              <a:rect l="l" t="t" r="r" b="b"/>
              <a:pathLst>
                <a:path w="2555875" h="358775">
                  <a:moveTo>
                    <a:pt x="2555875" y="0"/>
                  </a:moveTo>
                  <a:lnTo>
                    <a:pt x="0" y="0"/>
                  </a:lnTo>
                  <a:lnTo>
                    <a:pt x="0" y="358775"/>
                  </a:lnTo>
                  <a:lnTo>
                    <a:pt x="2555875" y="358775"/>
                  </a:lnTo>
                  <a:lnTo>
                    <a:pt x="2555875" y="0"/>
                  </a:lnTo>
                  <a:close/>
                </a:path>
              </a:pathLst>
            </a:custGeom>
            <a:solidFill>
              <a:srgbClr val="E6B8B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92451" y="3933825"/>
              <a:ext cx="2555875" cy="358775"/>
            </a:xfrm>
            <a:custGeom>
              <a:avLst/>
              <a:gdLst/>
              <a:ahLst/>
              <a:cxnLst/>
              <a:rect l="l" t="t" r="r" b="b"/>
              <a:pathLst>
                <a:path w="2555875" h="358775">
                  <a:moveTo>
                    <a:pt x="0" y="358775"/>
                  </a:moveTo>
                  <a:lnTo>
                    <a:pt x="2555875" y="358775"/>
                  </a:lnTo>
                  <a:lnTo>
                    <a:pt x="2555875" y="0"/>
                  </a:lnTo>
                  <a:lnTo>
                    <a:pt x="0" y="0"/>
                  </a:lnTo>
                  <a:lnTo>
                    <a:pt x="0" y="358775"/>
                  </a:lnTo>
                  <a:close/>
                </a:path>
              </a:pathLst>
            </a:custGeom>
            <a:ln w="2556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511221" y="5071983"/>
            <a:ext cx="5137785" cy="603885"/>
            <a:chOff x="-12780" y="5071982"/>
            <a:chExt cx="5137785" cy="603885"/>
          </a:xfrm>
        </p:grpSpPr>
        <p:sp>
          <p:nvSpPr>
            <p:cNvPr id="15" name="object 15"/>
            <p:cNvSpPr/>
            <p:nvPr/>
          </p:nvSpPr>
          <p:spPr>
            <a:xfrm>
              <a:off x="0" y="5086350"/>
              <a:ext cx="1513205" cy="576580"/>
            </a:xfrm>
            <a:custGeom>
              <a:avLst/>
              <a:gdLst/>
              <a:ahLst/>
              <a:cxnLst/>
              <a:rect l="l" t="t" r="r" b="b"/>
              <a:pathLst>
                <a:path w="1513205" h="576579">
                  <a:moveTo>
                    <a:pt x="1512951" y="0"/>
                  </a:moveTo>
                  <a:lnTo>
                    <a:pt x="0" y="0"/>
                  </a:lnTo>
                  <a:lnTo>
                    <a:pt x="0" y="576262"/>
                  </a:lnTo>
                  <a:lnTo>
                    <a:pt x="1512951" y="576262"/>
                  </a:lnTo>
                  <a:lnTo>
                    <a:pt x="1512951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5086350"/>
              <a:ext cx="1513205" cy="576580"/>
            </a:xfrm>
            <a:custGeom>
              <a:avLst/>
              <a:gdLst/>
              <a:ahLst/>
              <a:cxnLst/>
              <a:rect l="l" t="t" r="r" b="b"/>
              <a:pathLst>
                <a:path w="1513205" h="576579">
                  <a:moveTo>
                    <a:pt x="0" y="576262"/>
                  </a:moveTo>
                  <a:lnTo>
                    <a:pt x="1512951" y="576262"/>
                  </a:lnTo>
                  <a:lnTo>
                    <a:pt x="1512951" y="0"/>
                  </a:lnTo>
                  <a:lnTo>
                    <a:pt x="0" y="0"/>
                  </a:lnTo>
                  <a:lnTo>
                    <a:pt x="0" y="576262"/>
                  </a:lnTo>
                  <a:close/>
                </a:path>
              </a:pathLst>
            </a:custGeom>
            <a:ln w="25560">
              <a:solidFill>
                <a:srgbClr val="385D8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55874" y="5084762"/>
              <a:ext cx="1511300" cy="576580"/>
            </a:xfrm>
            <a:custGeom>
              <a:avLst/>
              <a:gdLst/>
              <a:ahLst/>
              <a:cxnLst/>
              <a:rect l="l" t="t" r="r" b="b"/>
              <a:pathLst>
                <a:path w="1511300" h="576579">
                  <a:moveTo>
                    <a:pt x="1511300" y="0"/>
                  </a:moveTo>
                  <a:lnTo>
                    <a:pt x="0" y="0"/>
                  </a:lnTo>
                  <a:lnTo>
                    <a:pt x="0" y="576262"/>
                  </a:lnTo>
                  <a:lnTo>
                    <a:pt x="1511300" y="576262"/>
                  </a:lnTo>
                  <a:lnTo>
                    <a:pt x="151130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55874" y="5084762"/>
              <a:ext cx="1511300" cy="576580"/>
            </a:xfrm>
            <a:custGeom>
              <a:avLst/>
              <a:gdLst/>
              <a:ahLst/>
              <a:cxnLst/>
              <a:rect l="l" t="t" r="r" b="b"/>
              <a:pathLst>
                <a:path w="1511300" h="576579">
                  <a:moveTo>
                    <a:pt x="0" y="576262"/>
                  </a:moveTo>
                  <a:lnTo>
                    <a:pt x="1511300" y="576262"/>
                  </a:lnTo>
                  <a:lnTo>
                    <a:pt x="1511300" y="0"/>
                  </a:lnTo>
                  <a:lnTo>
                    <a:pt x="0" y="0"/>
                  </a:lnTo>
                  <a:lnTo>
                    <a:pt x="0" y="576262"/>
                  </a:lnTo>
                  <a:close/>
                </a:path>
              </a:pathLst>
            </a:custGeom>
            <a:ln w="2556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5300662"/>
              <a:ext cx="2555875" cy="360680"/>
            </a:xfrm>
            <a:custGeom>
              <a:avLst/>
              <a:gdLst/>
              <a:ahLst/>
              <a:cxnLst/>
              <a:rect l="l" t="t" r="r" b="b"/>
              <a:pathLst>
                <a:path w="2555875" h="360679">
                  <a:moveTo>
                    <a:pt x="2555875" y="0"/>
                  </a:moveTo>
                  <a:lnTo>
                    <a:pt x="0" y="0"/>
                  </a:lnTo>
                  <a:lnTo>
                    <a:pt x="0" y="360362"/>
                  </a:lnTo>
                  <a:lnTo>
                    <a:pt x="2555875" y="360362"/>
                  </a:lnTo>
                  <a:lnTo>
                    <a:pt x="2555875" y="0"/>
                  </a:lnTo>
                  <a:close/>
                </a:path>
              </a:pathLst>
            </a:custGeom>
            <a:solidFill>
              <a:srgbClr val="E6B8B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5300662"/>
              <a:ext cx="2555875" cy="360680"/>
            </a:xfrm>
            <a:custGeom>
              <a:avLst/>
              <a:gdLst/>
              <a:ahLst/>
              <a:cxnLst/>
              <a:rect l="l" t="t" r="r" b="b"/>
              <a:pathLst>
                <a:path w="2555875" h="360679">
                  <a:moveTo>
                    <a:pt x="0" y="360362"/>
                  </a:moveTo>
                  <a:lnTo>
                    <a:pt x="2555875" y="360362"/>
                  </a:lnTo>
                  <a:lnTo>
                    <a:pt x="2555875" y="0"/>
                  </a:lnTo>
                  <a:lnTo>
                    <a:pt x="0" y="0"/>
                  </a:lnTo>
                  <a:lnTo>
                    <a:pt x="0" y="360362"/>
                  </a:lnTo>
                  <a:close/>
                </a:path>
              </a:pathLst>
            </a:custGeom>
            <a:ln w="25560">
              <a:solidFill>
                <a:srgbClr val="385D8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5874" y="5300662"/>
              <a:ext cx="2555875" cy="360680"/>
            </a:xfrm>
            <a:custGeom>
              <a:avLst/>
              <a:gdLst/>
              <a:ahLst/>
              <a:cxnLst/>
              <a:rect l="l" t="t" r="r" b="b"/>
              <a:pathLst>
                <a:path w="2555875" h="360679">
                  <a:moveTo>
                    <a:pt x="2555875" y="0"/>
                  </a:moveTo>
                  <a:lnTo>
                    <a:pt x="0" y="0"/>
                  </a:lnTo>
                  <a:lnTo>
                    <a:pt x="0" y="360362"/>
                  </a:lnTo>
                  <a:lnTo>
                    <a:pt x="2555875" y="360362"/>
                  </a:lnTo>
                  <a:lnTo>
                    <a:pt x="2555875" y="0"/>
                  </a:lnTo>
                  <a:close/>
                </a:path>
              </a:pathLst>
            </a:custGeom>
            <a:solidFill>
              <a:srgbClr val="E6B8B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55874" y="5300662"/>
              <a:ext cx="2555875" cy="360680"/>
            </a:xfrm>
            <a:custGeom>
              <a:avLst/>
              <a:gdLst/>
              <a:ahLst/>
              <a:cxnLst/>
              <a:rect l="l" t="t" r="r" b="b"/>
              <a:pathLst>
                <a:path w="2555875" h="360679">
                  <a:moveTo>
                    <a:pt x="0" y="360362"/>
                  </a:moveTo>
                  <a:lnTo>
                    <a:pt x="2555875" y="360362"/>
                  </a:lnTo>
                  <a:lnTo>
                    <a:pt x="2555875" y="0"/>
                  </a:lnTo>
                  <a:lnTo>
                    <a:pt x="0" y="0"/>
                  </a:lnTo>
                  <a:lnTo>
                    <a:pt x="0" y="360362"/>
                  </a:lnTo>
                  <a:close/>
                </a:path>
              </a:pathLst>
            </a:custGeom>
            <a:ln w="2556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91440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0" y="914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83451" y="1268349"/>
            <a:ext cx="3384549" cy="325755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92693" y="1352748"/>
            <a:ext cx="8717280" cy="5433060"/>
            <a:chOff x="0" y="980947"/>
            <a:chExt cx="8717280" cy="54330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80947"/>
              <a:ext cx="4932426" cy="37259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4572000"/>
              <a:ext cx="8259699" cy="18415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889498" y="5061330"/>
            <a:ext cx="380365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5080" indent="-26034">
              <a:spcBef>
                <a:spcPts val="100"/>
              </a:spcBef>
            </a:pPr>
            <a:r>
              <a:rPr sz="900" dirty="0" err="1">
                <a:solidFill>
                  <a:srgbClr val="0000FF"/>
                </a:solidFill>
                <a:latin typeface="Microsoft Sans Serif"/>
                <a:cs typeface="Microsoft Sans Serif"/>
              </a:rPr>
              <a:t>Fo</a:t>
            </a:r>
            <a:r>
              <a:rPr lang="en-US" sz="900" spc="-5" dirty="0" err="1">
                <a:solidFill>
                  <a:srgbClr val="0000FF"/>
                </a:solidFill>
                <a:latin typeface="Microsoft Sans Serif"/>
                <a:cs typeface="Microsoft Sans Serif"/>
              </a:rPr>
              <a:t>d</a:t>
            </a:r>
            <a:r>
              <a:rPr lang="en-US" sz="900" spc="-10" dirty="0">
                <a:solidFill>
                  <a:srgbClr val="0000FF"/>
                </a:solidFill>
                <a:latin typeface="Microsoft Sans Serif"/>
                <a:cs typeface="Microsoft Sans Serif"/>
              </a:rPr>
              <a:t> </a:t>
            </a:r>
            <a:r>
              <a:rPr lang="en-US" sz="900" spc="-5" dirty="0" err="1">
                <a:solidFill>
                  <a:srgbClr val="0000FF"/>
                </a:solidFill>
                <a:latin typeface="Microsoft Sans Serif"/>
                <a:cs typeface="Microsoft Sans Serif"/>
              </a:rPr>
              <a:t>Po</a:t>
            </a:r>
            <a:r>
              <a:rPr lang="en-US" sz="900" dirty="0" err="1">
                <a:solidFill>
                  <a:srgbClr val="0000FF"/>
                </a:solidFill>
                <a:latin typeface="Microsoft Sans Serif"/>
                <a:cs typeface="Microsoft Sans Serif"/>
              </a:rPr>
              <a:t>rt</a:t>
            </a:r>
            <a:r>
              <a:rPr sz="900" spc="-5" dirty="0" err="1">
                <a:solidFill>
                  <a:srgbClr val="0000FF"/>
                </a:solidFill>
                <a:latin typeface="Microsoft Sans Serif"/>
                <a:cs typeface="Microsoft Sans Serif"/>
              </a:rPr>
              <a:t>r</a:t>
            </a:r>
            <a:r>
              <a:rPr sz="900" spc="-20" dirty="0" err="1">
                <a:solidFill>
                  <a:srgbClr val="0000FF"/>
                </a:solidFill>
                <a:latin typeface="Microsoft Sans Serif"/>
                <a:cs typeface="Microsoft Sans Serif"/>
              </a:rPr>
              <a:t>w</a:t>
            </a:r>
            <a:r>
              <a:rPr sz="900" spc="-5" dirty="0" err="1">
                <a:solidFill>
                  <a:srgbClr val="0000FF"/>
                </a:solidFill>
                <a:latin typeface="Microsoft Sans Serif"/>
                <a:cs typeface="Microsoft Sans Serif"/>
              </a:rPr>
              <a:t>a</a:t>
            </a:r>
            <a:r>
              <a:rPr sz="900" dirty="0" err="1">
                <a:solidFill>
                  <a:srgbClr val="0000FF"/>
                </a:solidFill>
                <a:latin typeface="Microsoft Sans Serif"/>
                <a:cs typeface="Microsoft Sans Serif"/>
              </a:rPr>
              <a:t>r</a:t>
            </a:r>
            <a:endParaRPr sz="900" dirty="0">
              <a:latin typeface="Microsoft Sans Serif"/>
              <a:cs typeface="Microsoft Sans Serif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65DED4A-687E-4CFA-AFE0-83F4EB76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pc="-35" dirty="0"/>
              <a:t>Power</a:t>
            </a:r>
            <a:r>
              <a:rPr lang="en-IN" spc="-15" dirty="0"/>
              <a:t> </a:t>
            </a:r>
            <a:r>
              <a:rPr lang="en-IN" spc="-5" dirty="0"/>
              <a:t>Measurement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A2EE0-5C6E-4E77-BD56-17485B77943A}"/>
              </a:ext>
            </a:extLst>
          </p:cNvPr>
          <p:cNvSpPr txBox="1"/>
          <p:nvPr/>
        </p:nvSpPr>
        <p:spPr>
          <a:xfrm>
            <a:off x="6269863" y="467253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Ppeak</a:t>
            </a:r>
            <a:r>
              <a:rPr lang="en-US" dirty="0">
                <a:solidFill>
                  <a:srgbClr val="FF0000"/>
                </a:solidFill>
              </a:rPr>
              <a:t>(dB)=</a:t>
            </a:r>
            <a:r>
              <a:rPr lang="en-US" dirty="0" err="1">
                <a:solidFill>
                  <a:srgbClr val="FF0000"/>
                </a:solidFill>
              </a:rPr>
              <a:t>Pavg</a:t>
            </a:r>
            <a:r>
              <a:rPr lang="en-US" dirty="0">
                <a:solidFill>
                  <a:srgbClr val="FF0000"/>
                </a:solidFill>
              </a:rPr>
              <a:t>(dB)+attn(dB)+coupler attn(dB)+duty cycle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91440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0" y="914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49475" y="93981"/>
            <a:ext cx="7295515" cy="696595"/>
          </a:xfrm>
          <a:prstGeom prst="rect">
            <a:avLst/>
          </a:prstGeom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5" dirty="0"/>
              <a:t> </a:t>
            </a:r>
            <a:r>
              <a:rPr spc="-25" dirty="0"/>
              <a:t>Transmitted</a:t>
            </a:r>
            <a:r>
              <a:rPr spc="-20" dirty="0"/>
              <a:t> </a:t>
            </a:r>
            <a:r>
              <a:rPr dirty="0"/>
              <a:t>Frequency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191" y="1297112"/>
            <a:ext cx="6773799" cy="39448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0"/>
            <a:ext cx="9144000" cy="914400"/>
          </a:xfrm>
          <a:custGeom>
            <a:avLst/>
            <a:gdLst/>
            <a:ahLst/>
            <a:cxnLst/>
            <a:rect l="l" t="t" r="r" b="b"/>
            <a:pathLst>
              <a:path w="9144000" h="914400">
                <a:moveTo>
                  <a:pt x="9144000" y="0"/>
                </a:moveTo>
                <a:lnTo>
                  <a:pt x="0" y="0"/>
                </a:lnTo>
                <a:lnTo>
                  <a:pt x="0" y="914400"/>
                </a:lnTo>
                <a:lnTo>
                  <a:pt x="9144000" y="9144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48609" y="125984"/>
            <a:ext cx="5497195" cy="635000"/>
          </a:xfrm>
          <a:prstGeom prst="rect">
            <a:avLst/>
          </a:prstGeom>
        </p:spPr>
        <p:txBody>
          <a:bodyPr vert="horz" wrap="square" lIns="0" tIns="1206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35" dirty="0"/>
              <a:t> </a:t>
            </a:r>
            <a:r>
              <a:rPr sz="4000" spc="-5" dirty="0"/>
              <a:t>Frequency &amp;</a:t>
            </a:r>
            <a:r>
              <a:rPr sz="4000" spc="-30" dirty="0"/>
              <a:t> </a:t>
            </a:r>
            <a:r>
              <a:rPr sz="4000" spc="-5" dirty="0"/>
              <a:t>OBW</a:t>
            </a:r>
            <a:endParaRPr sz="40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4851" y="1335024"/>
            <a:ext cx="8259699" cy="1841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46598" y="2091894"/>
            <a:ext cx="3803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9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900" dirty="0">
                <a:solidFill>
                  <a:srgbClr val="FFFFFF"/>
                </a:solidFill>
                <a:latin typeface="Microsoft Sans Serif"/>
                <a:cs typeface="Microsoft Sans Serif"/>
              </a:rPr>
              <a:t>ar</a:t>
            </a:r>
            <a:endParaRPr sz="900">
              <a:latin typeface="Microsoft Sans Serif"/>
              <a:cs typeface="Microsoft Sans Serif"/>
            </a:endParaRPr>
          </a:p>
          <a:p>
            <a:pPr marL="38100"/>
            <a:r>
              <a:rPr sz="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9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900" dirty="0">
                <a:solidFill>
                  <a:srgbClr val="FFFFFF"/>
                </a:solidFill>
                <a:latin typeface="Microsoft Sans Serif"/>
                <a:cs typeface="Microsoft Sans Serif"/>
              </a:rPr>
              <a:t>Port</a:t>
            </a:r>
            <a:endParaRPr sz="9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3976" y="3141726"/>
            <a:ext cx="4968875" cy="34559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1535</Words>
  <Application>Microsoft Office PowerPoint</Application>
  <PresentationFormat>Widescreen</PresentationFormat>
  <Paragraphs>178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Cambria Math</vt:lpstr>
      <vt:lpstr>Helvetica</vt:lpstr>
      <vt:lpstr>Microsoft Sans Serif</vt:lpstr>
      <vt:lpstr>Times New Roman</vt:lpstr>
      <vt:lpstr>Wingdings</vt:lpstr>
      <vt:lpstr>Theme1</vt:lpstr>
      <vt:lpstr>Equation.3</vt:lpstr>
      <vt:lpstr>Acrobat Document</vt:lpstr>
      <vt:lpstr>DWR Quality Measurements Tuning and Calibration</vt:lpstr>
      <vt:lpstr>Calibration</vt:lpstr>
      <vt:lpstr>Calibration</vt:lpstr>
      <vt:lpstr>MEASUREMENT EQUIPMENTS USED</vt:lpstr>
      <vt:lpstr>Tx Calibration</vt:lpstr>
      <vt:lpstr>POWER Measurement</vt:lpstr>
      <vt:lpstr>Power Measurement</vt:lpstr>
      <vt:lpstr> Transmitted Frequency</vt:lpstr>
      <vt:lpstr> Frequency &amp; OBW</vt:lpstr>
      <vt:lpstr>PRF, PW,  Duty Factor measurement</vt:lpstr>
      <vt:lpstr>PRF, PW,  Duty Factor measurement</vt:lpstr>
      <vt:lpstr>Voltage Standing Wave Ratio</vt:lpstr>
      <vt:lpstr> Receiver</vt:lpstr>
      <vt:lpstr>Noise Figure</vt:lpstr>
      <vt:lpstr> Noise Figure – Y factor</vt:lpstr>
      <vt:lpstr> NF – Measurement procedure</vt:lpstr>
      <vt:lpstr>Rx Front End Gain</vt:lpstr>
      <vt:lpstr>Receiver </vt:lpstr>
      <vt:lpstr>IMAGE REJECTION (IR)</vt:lpstr>
      <vt:lpstr>PowerPoint Presentation</vt:lpstr>
      <vt:lpstr> IMAGE REJECTION (IR)</vt:lpstr>
      <vt:lpstr> MDS</vt:lpstr>
      <vt:lpstr> MDS Measurement</vt:lpstr>
      <vt:lpstr> Receiver Dynamic Range</vt:lpstr>
      <vt:lpstr> Rx Linearity (Dynamic Range)</vt:lpstr>
      <vt:lpstr>Tx Channel Freq and Power</vt:lpstr>
      <vt:lpstr>STALO Frequency &amp; Power</vt:lpstr>
      <vt:lpstr>        2nd LO Frequency &amp; Power</vt:lpstr>
      <vt:lpstr> Antenna Beam Width &amp; Gain</vt:lpstr>
      <vt:lpstr>Antenna Beam Width &amp; Gain</vt:lpstr>
      <vt:lpstr>Sun Calibration</vt:lpstr>
      <vt:lpstr> Sun Calibration</vt:lpstr>
      <vt:lpstr>Metal Sphere Calibration</vt:lpstr>
      <vt:lpstr>Metal Sphere Calibration ….</vt:lpstr>
      <vt:lpstr>Metal Sphere Calibration …</vt:lpstr>
      <vt:lpstr>Metal Sphere Calibration</vt:lpstr>
      <vt:lpstr>Metal Sphere Calibration</vt:lpstr>
      <vt:lpstr>Metal Sphere Calibration …</vt:lpstr>
      <vt:lpstr>Metal Sphere Calibration</vt:lpstr>
      <vt:lpstr>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 Magnetic Spectrum</dc:title>
  <dc:creator>dwr mpm</dc:creator>
  <cp:lastModifiedBy>dwr mpm</cp:lastModifiedBy>
  <cp:revision>31</cp:revision>
  <dcterms:created xsi:type="dcterms:W3CDTF">2023-09-16T05:30:25Z</dcterms:created>
  <dcterms:modified xsi:type="dcterms:W3CDTF">2024-09-26T06:26:37Z</dcterms:modified>
</cp:coreProperties>
</file>